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41"/>
  </p:notesMasterIdLst>
  <p:sldIdLst>
    <p:sldId id="256" r:id="rId2"/>
    <p:sldId id="270" r:id="rId3"/>
    <p:sldId id="312" r:id="rId4"/>
    <p:sldId id="322" r:id="rId5"/>
    <p:sldId id="323" r:id="rId6"/>
    <p:sldId id="278" r:id="rId7"/>
    <p:sldId id="306" r:id="rId8"/>
    <p:sldId id="324" r:id="rId9"/>
    <p:sldId id="281" r:id="rId10"/>
    <p:sldId id="310" r:id="rId11"/>
    <p:sldId id="311" r:id="rId12"/>
    <p:sldId id="341" r:id="rId13"/>
    <p:sldId id="339" r:id="rId14"/>
    <p:sldId id="327" r:id="rId15"/>
    <p:sldId id="337" r:id="rId16"/>
    <p:sldId id="262" r:id="rId17"/>
    <p:sldId id="261" r:id="rId18"/>
    <p:sldId id="263" r:id="rId19"/>
    <p:sldId id="259" r:id="rId20"/>
    <p:sldId id="342" r:id="rId21"/>
    <p:sldId id="343" r:id="rId22"/>
    <p:sldId id="325" r:id="rId23"/>
    <p:sldId id="289" r:id="rId24"/>
    <p:sldId id="290" r:id="rId25"/>
    <p:sldId id="295" r:id="rId26"/>
    <p:sldId id="296" r:id="rId27"/>
    <p:sldId id="330" r:id="rId28"/>
    <p:sldId id="329" r:id="rId29"/>
    <p:sldId id="328" r:id="rId30"/>
    <p:sldId id="297" r:id="rId31"/>
    <p:sldId id="298" r:id="rId32"/>
    <p:sldId id="335" r:id="rId33"/>
    <p:sldId id="332" r:id="rId34"/>
    <p:sldId id="334" r:id="rId35"/>
    <p:sldId id="299" r:id="rId36"/>
    <p:sldId id="305" r:id="rId37"/>
    <p:sldId id="319" r:id="rId38"/>
    <p:sldId id="326" r:id="rId39"/>
    <p:sldId id="3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3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20763-6D2F-E743-A2D4-3995A0A4D42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1333C-E026-584B-969E-D8624F4D18BD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8F900ECC-5398-194B-A0DA-9B70E468214D}" type="parTrans" cxnId="{72259EAD-9446-D549-9584-423EF1BF4E5D}">
      <dgm:prSet/>
      <dgm:spPr/>
      <dgm:t>
        <a:bodyPr/>
        <a:lstStyle/>
        <a:p>
          <a:endParaRPr lang="en-US"/>
        </a:p>
      </dgm:t>
    </dgm:pt>
    <dgm:pt modelId="{822FB893-102F-9D45-95B7-0F4FA8C82448}" type="sibTrans" cxnId="{72259EAD-9446-D549-9584-423EF1BF4E5D}">
      <dgm:prSet/>
      <dgm:spPr/>
      <dgm:t>
        <a:bodyPr/>
        <a:lstStyle/>
        <a:p>
          <a:endParaRPr lang="en-US"/>
        </a:p>
      </dgm:t>
    </dgm:pt>
    <dgm:pt modelId="{273EE2A1-7005-7F4E-B904-086FEA502332}">
      <dgm:prSet phldrT="[Text]" custT="1"/>
      <dgm:spPr/>
      <dgm:t>
        <a:bodyPr/>
        <a:lstStyle/>
        <a:p>
          <a:r>
            <a:rPr lang="en-US" sz="1800" dirty="0" smtClean="0"/>
            <a:t>Leadership</a:t>
          </a:r>
          <a:endParaRPr lang="en-US" sz="1800" dirty="0"/>
        </a:p>
      </dgm:t>
    </dgm:pt>
    <dgm:pt modelId="{F309924F-A7B7-7941-A4BD-BCF6BD1FFD6A}" type="parTrans" cxnId="{194EED6B-9147-1B44-974C-F1564DC0BFCA}">
      <dgm:prSet/>
      <dgm:spPr/>
      <dgm:t>
        <a:bodyPr/>
        <a:lstStyle/>
        <a:p>
          <a:endParaRPr lang="en-US"/>
        </a:p>
      </dgm:t>
    </dgm:pt>
    <dgm:pt modelId="{E4B1401F-1057-0C49-B911-59CD7E8881F0}" type="sibTrans" cxnId="{194EED6B-9147-1B44-974C-F1564DC0BFCA}">
      <dgm:prSet/>
      <dgm:spPr/>
      <dgm:t>
        <a:bodyPr/>
        <a:lstStyle/>
        <a:p>
          <a:endParaRPr lang="en-US"/>
        </a:p>
      </dgm:t>
    </dgm:pt>
    <dgm:pt modelId="{8F3D64B5-CD0E-B949-AE9F-D821E94BC849}">
      <dgm:prSet phldrT="[Text]"/>
      <dgm:spPr/>
      <dgm:t>
        <a:bodyPr/>
        <a:lstStyle/>
        <a:p>
          <a:r>
            <a:rPr lang="en-US" dirty="0" smtClean="0"/>
            <a:t>Intervention</a:t>
          </a:r>
          <a:endParaRPr lang="en-US" dirty="0"/>
        </a:p>
      </dgm:t>
    </dgm:pt>
    <dgm:pt modelId="{92F9C705-28B3-674C-913E-65747378765B}" type="parTrans" cxnId="{4FCBCD88-80CF-064A-883B-F712EB1E5371}">
      <dgm:prSet/>
      <dgm:spPr/>
      <dgm:t>
        <a:bodyPr/>
        <a:lstStyle/>
        <a:p>
          <a:endParaRPr lang="en-US"/>
        </a:p>
      </dgm:t>
    </dgm:pt>
    <dgm:pt modelId="{F4B7227C-83C6-1447-833A-37341B644F6E}" type="sibTrans" cxnId="{4FCBCD88-80CF-064A-883B-F712EB1E5371}">
      <dgm:prSet/>
      <dgm:spPr/>
      <dgm:t>
        <a:bodyPr/>
        <a:lstStyle/>
        <a:p>
          <a:endParaRPr lang="en-US"/>
        </a:p>
      </dgm:t>
    </dgm:pt>
    <dgm:pt modelId="{B3AE4B24-DE02-454E-A09D-DFC1383DAF96}">
      <dgm:prSet phldrT="[Text]" custT="1"/>
      <dgm:spPr/>
      <dgm:t>
        <a:bodyPr/>
        <a:lstStyle/>
        <a:p>
          <a:r>
            <a:rPr lang="en-US" sz="1800" dirty="0" smtClean="0"/>
            <a:t>Screening</a:t>
          </a:r>
          <a:endParaRPr lang="en-US" sz="1800" dirty="0"/>
        </a:p>
      </dgm:t>
    </dgm:pt>
    <dgm:pt modelId="{D8097D3B-6A37-4541-A01C-2074994BBDC2}" type="parTrans" cxnId="{664E2334-5741-8D47-8B68-A78369880C9B}">
      <dgm:prSet/>
      <dgm:spPr/>
      <dgm:t>
        <a:bodyPr/>
        <a:lstStyle/>
        <a:p>
          <a:endParaRPr lang="en-US"/>
        </a:p>
      </dgm:t>
    </dgm:pt>
    <dgm:pt modelId="{6F51516C-EE61-0D41-870A-E9CB2AA7FC55}" type="sibTrans" cxnId="{664E2334-5741-8D47-8B68-A78369880C9B}">
      <dgm:prSet/>
      <dgm:spPr/>
      <dgm:t>
        <a:bodyPr/>
        <a:lstStyle/>
        <a:p>
          <a:endParaRPr lang="en-US"/>
        </a:p>
      </dgm:t>
    </dgm:pt>
    <dgm:pt modelId="{9B238531-2F4A-9C46-BBF5-9B290AEBBBE1}">
      <dgm:prSet phldrT="[Text]"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C674EFA5-C7C5-BB46-8FB8-0AFA9D7B520D}" type="parTrans" cxnId="{DA74E4DC-5AD6-6243-A740-19291D227C8D}">
      <dgm:prSet/>
      <dgm:spPr/>
      <dgm:t>
        <a:bodyPr/>
        <a:lstStyle/>
        <a:p>
          <a:endParaRPr lang="en-US"/>
        </a:p>
      </dgm:t>
    </dgm:pt>
    <dgm:pt modelId="{C6725748-43D7-E24F-8BE4-DD41456E5B14}" type="sibTrans" cxnId="{DA74E4DC-5AD6-6243-A740-19291D227C8D}">
      <dgm:prSet/>
      <dgm:spPr/>
      <dgm:t>
        <a:bodyPr/>
        <a:lstStyle/>
        <a:p>
          <a:endParaRPr lang="en-US"/>
        </a:p>
      </dgm:t>
    </dgm:pt>
    <dgm:pt modelId="{A4A5017A-26B2-784D-9F7A-7040285AD19E}">
      <dgm:prSet phldrT="[Text]" custT="1"/>
      <dgm:spPr/>
      <dgm:t>
        <a:bodyPr/>
        <a:lstStyle/>
        <a:p>
          <a:r>
            <a:rPr lang="en-US" sz="1800" dirty="0" smtClean="0"/>
            <a:t>Return to work</a:t>
          </a:r>
          <a:endParaRPr lang="en-US" sz="1800" dirty="0"/>
        </a:p>
      </dgm:t>
    </dgm:pt>
    <dgm:pt modelId="{03F37AD5-CF31-3648-9ADD-BEFDBFD20435}" type="parTrans" cxnId="{0E7B17FD-CC17-F14A-8663-63E82A47D719}">
      <dgm:prSet/>
      <dgm:spPr/>
      <dgm:t>
        <a:bodyPr/>
        <a:lstStyle/>
        <a:p>
          <a:endParaRPr lang="en-US"/>
        </a:p>
      </dgm:t>
    </dgm:pt>
    <dgm:pt modelId="{6D7DEA3A-90CB-464E-97C0-84A11DB6CBB5}" type="sibTrans" cxnId="{0E7B17FD-CC17-F14A-8663-63E82A47D719}">
      <dgm:prSet/>
      <dgm:spPr/>
      <dgm:t>
        <a:bodyPr/>
        <a:lstStyle/>
        <a:p>
          <a:endParaRPr lang="en-US"/>
        </a:p>
      </dgm:t>
    </dgm:pt>
    <dgm:pt modelId="{FEF2DE03-12E9-C847-950F-7C1FC534F156}">
      <dgm:prSet phldrT="[Text]" custT="1"/>
      <dgm:spPr/>
      <dgm:t>
        <a:bodyPr/>
        <a:lstStyle/>
        <a:p>
          <a:r>
            <a:rPr lang="en-US" sz="1800" dirty="0" smtClean="0"/>
            <a:t>Policy </a:t>
          </a:r>
          <a:endParaRPr lang="en-US" sz="1800" dirty="0"/>
        </a:p>
      </dgm:t>
    </dgm:pt>
    <dgm:pt modelId="{2996A949-9A6A-C849-83A7-7957B85B6102}" type="parTrans" cxnId="{1AE00BC6-0EBC-1A49-A76F-A9D39401E65B}">
      <dgm:prSet/>
      <dgm:spPr/>
      <dgm:t>
        <a:bodyPr/>
        <a:lstStyle/>
        <a:p>
          <a:endParaRPr lang="en-US"/>
        </a:p>
      </dgm:t>
    </dgm:pt>
    <dgm:pt modelId="{2DE255D6-AA31-3048-B94B-DD3DDDB668D7}" type="sibTrans" cxnId="{1AE00BC6-0EBC-1A49-A76F-A9D39401E65B}">
      <dgm:prSet/>
      <dgm:spPr/>
      <dgm:t>
        <a:bodyPr/>
        <a:lstStyle/>
        <a:p>
          <a:endParaRPr lang="en-US"/>
        </a:p>
      </dgm:t>
    </dgm:pt>
    <dgm:pt modelId="{B11A1783-051C-EE45-A997-BBB46FA17084}">
      <dgm:prSet phldrT="[Text]" custT="1"/>
      <dgm:spPr/>
      <dgm:t>
        <a:bodyPr/>
        <a:lstStyle/>
        <a:p>
          <a:r>
            <a:rPr lang="en-US" sz="1800" dirty="0" smtClean="0"/>
            <a:t>Education</a:t>
          </a:r>
          <a:endParaRPr lang="en-US" sz="1800" dirty="0"/>
        </a:p>
      </dgm:t>
    </dgm:pt>
    <dgm:pt modelId="{5364D576-11BF-AC44-97C6-A2D8AD7A6FAD}" type="parTrans" cxnId="{2548547B-6896-B948-BBCC-D6A776E6518B}">
      <dgm:prSet/>
      <dgm:spPr/>
      <dgm:t>
        <a:bodyPr/>
        <a:lstStyle/>
        <a:p>
          <a:endParaRPr lang="en-US"/>
        </a:p>
      </dgm:t>
    </dgm:pt>
    <dgm:pt modelId="{E0102D72-B99F-A943-9259-45AE6D88DABF}" type="sibTrans" cxnId="{2548547B-6896-B948-BBCC-D6A776E6518B}">
      <dgm:prSet/>
      <dgm:spPr/>
      <dgm:t>
        <a:bodyPr/>
        <a:lstStyle/>
        <a:p>
          <a:endParaRPr lang="en-US"/>
        </a:p>
      </dgm:t>
    </dgm:pt>
    <dgm:pt modelId="{B8BE2159-8CC3-6842-BDAA-639D5E145394}">
      <dgm:prSet phldrT="[Text]" custT="1"/>
      <dgm:spPr/>
      <dgm:t>
        <a:bodyPr/>
        <a:lstStyle/>
        <a:p>
          <a:r>
            <a:rPr lang="en-US" sz="1800" dirty="0" smtClean="0"/>
            <a:t>Training</a:t>
          </a:r>
          <a:endParaRPr lang="en-US" sz="1800" dirty="0"/>
        </a:p>
      </dgm:t>
    </dgm:pt>
    <dgm:pt modelId="{F1752CA4-2103-0B40-BFE5-B7C9C9D15E6D}" type="parTrans" cxnId="{26F24580-9E94-734C-AE0E-82AE725C9789}">
      <dgm:prSet/>
      <dgm:spPr/>
      <dgm:t>
        <a:bodyPr/>
        <a:lstStyle/>
        <a:p>
          <a:endParaRPr lang="en-US"/>
        </a:p>
      </dgm:t>
    </dgm:pt>
    <dgm:pt modelId="{B1157DC1-4D94-5740-B5ED-E647A8FBBB6A}" type="sibTrans" cxnId="{26F24580-9E94-734C-AE0E-82AE725C9789}">
      <dgm:prSet/>
      <dgm:spPr/>
      <dgm:t>
        <a:bodyPr/>
        <a:lstStyle/>
        <a:p>
          <a:endParaRPr lang="en-US"/>
        </a:p>
      </dgm:t>
    </dgm:pt>
    <dgm:pt modelId="{EFC1C330-E9F9-214A-BC00-A9CC1D71F054}">
      <dgm:prSet phldrT="[Text]" custT="1"/>
      <dgm:spPr/>
      <dgm:t>
        <a:bodyPr/>
        <a:lstStyle/>
        <a:p>
          <a:r>
            <a:rPr lang="en-US" sz="1800" dirty="0" smtClean="0"/>
            <a:t>Resources </a:t>
          </a:r>
          <a:endParaRPr lang="en-US" sz="1800" dirty="0"/>
        </a:p>
      </dgm:t>
    </dgm:pt>
    <dgm:pt modelId="{8E55C165-C98E-914A-8E0A-5B6406F3B1D6}" type="parTrans" cxnId="{7DE0DC85-144B-F44E-B960-4F78A90814EC}">
      <dgm:prSet/>
      <dgm:spPr/>
      <dgm:t>
        <a:bodyPr/>
        <a:lstStyle/>
        <a:p>
          <a:endParaRPr lang="en-US"/>
        </a:p>
      </dgm:t>
    </dgm:pt>
    <dgm:pt modelId="{231DF9EE-F137-4D40-A547-21C45C9E9373}" type="sibTrans" cxnId="{7DE0DC85-144B-F44E-B960-4F78A90814EC}">
      <dgm:prSet/>
      <dgm:spPr/>
      <dgm:t>
        <a:bodyPr/>
        <a:lstStyle/>
        <a:p>
          <a:endParaRPr lang="en-US"/>
        </a:p>
      </dgm:t>
    </dgm:pt>
    <dgm:pt modelId="{6EB915F9-80AD-3844-8649-D0A56635BD20}">
      <dgm:prSet phldrT="[Text]" custT="1"/>
      <dgm:spPr/>
      <dgm:t>
        <a:bodyPr/>
        <a:lstStyle/>
        <a:p>
          <a:r>
            <a:rPr lang="en-US" sz="1800" dirty="0" smtClean="0"/>
            <a:t>Assessment</a:t>
          </a:r>
          <a:endParaRPr lang="en-US" sz="1800" dirty="0"/>
        </a:p>
      </dgm:t>
    </dgm:pt>
    <dgm:pt modelId="{588FA8D0-BE66-0643-9780-2FE27519B2F9}" type="parTrans" cxnId="{0C8E14E5-CF96-7847-AFAE-512852D4704E}">
      <dgm:prSet/>
      <dgm:spPr/>
      <dgm:t>
        <a:bodyPr/>
        <a:lstStyle/>
        <a:p>
          <a:endParaRPr lang="en-US"/>
        </a:p>
      </dgm:t>
    </dgm:pt>
    <dgm:pt modelId="{3B7D72F7-3B2F-2A49-8350-1761FB238C9E}" type="sibTrans" cxnId="{0C8E14E5-CF96-7847-AFAE-512852D4704E}">
      <dgm:prSet/>
      <dgm:spPr/>
      <dgm:t>
        <a:bodyPr/>
        <a:lstStyle/>
        <a:p>
          <a:endParaRPr lang="en-US"/>
        </a:p>
      </dgm:t>
    </dgm:pt>
    <dgm:pt modelId="{ED81259E-AF36-7C45-B535-9AEAEC7B63F5}">
      <dgm:prSet phldrT="[Text]" custT="1"/>
      <dgm:spPr/>
      <dgm:t>
        <a:bodyPr/>
        <a:lstStyle/>
        <a:p>
          <a:r>
            <a:rPr lang="en-US" sz="1800" dirty="0" smtClean="0"/>
            <a:t>Treatment</a:t>
          </a:r>
          <a:endParaRPr lang="en-US" sz="1800" dirty="0"/>
        </a:p>
      </dgm:t>
    </dgm:pt>
    <dgm:pt modelId="{C07C8B75-0CC3-BA40-B51D-6DFCC6C0167D}" type="parTrans" cxnId="{7553B5A0-B208-B647-B13E-67873C5E46DF}">
      <dgm:prSet/>
      <dgm:spPr/>
      <dgm:t>
        <a:bodyPr/>
        <a:lstStyle/>
        <a:p>
          <a:endParaRPr lang="en-US"/>
        </a:p>
      </dgm:t>
    </dgm:pt>
    <dgm:pt modelId="{952079DA-781B-BD4A-A31C-CB965BCC363D}" type="sibTrans" cxnId="{7553B5A0-B208-B647-B13E-67873C5E46DF}">
      <dgm:prSet/>
      <dgm:spPr/>
      <dgm:t>
        <a:bodyPr/>
        <a:lstStyle/>
        <a:p>
          <a:endParaRPr lang="en-US"/>
        </a:p>
      </dgm:t>
    </dgm:pt>
    <dgm:pt modelId="{E7D18AF8-8E32-B64C-B0B3-CA352F308107}">
      <dgm:prSet phldrT="[Text]" custT="1"/>
      <dgm:spPr/>
      <dgm:t>
        <a:bodyPr/>
        <a:lstStyle/>
        <a:p>
          <a:r>
            <a:rPr lang="en-US" sz="1800" dirty="0" smtClean="0"/>
            <a:t>Family</a:t>
          </a:r>
          <a:endParaRPr lang="en-US" sz="1800" dirty="0"/>
        </a:p>
      </dgm:t>
    </dgm:pt>
    <dgm:pt modelId="{901B8551-97EB-ED40-98A0-9B2DF9CBD665}" type="parTrans" cxnId="{14CFF9C5-A030-A946-A908-2AC854C647A4}">
      <dgm:prSet/>
      <dgm:spPr/>
      <dgm:t>
        <a:bodyPr/>
        <a:lstStyle/>
        <a:p>
          <a:endParaRPr lang="en-US"/>
        </a:p>
      </dgm:t>
    </dgm:pt>
    <dgm:pt modelId="{8D16C66F-1DBD-5848-AB5F-9554936FCAFF}" type="sibTrans" cxnId="{14CFF9C5-A030-A946-A908-2AC854C647A4}">
      <dgm:prSet/>
      <dgm:spPr/>
      <dgm:t>
        <a:bodyPr/>
        <a:lstStyle/>
        <a:p>
          <a:endParaRPr lang="en-US"/>
        </a:p>
      </dgm:t>
    </dgm:pt>
    <dgm:pt modelId="{67EF0FC2-2207-174B-BE01-DB6344EFFA6C}">
      <dgm:prSet phldrT="[Text]" custT="1"/>
      <dgm:spPr/>
      <dgm:t>
        <a:bodyPr/>
        <a:lstStyle/>
        <a:p>
          <a:r>
            <a:rPr lang="en-US" sz="1800" dirty="0" smtClean="0"/>
            <a:t>Peer Support</a:t>
          </a:r>
          <a:endParaRPr lang="en-US" sz="1800" dirty="0"/>
        </a:p>
      </dgm:t>
    </dgm:pt>
    <dgm:pt modelId="{CE4141BF-5253-F642-85A8-6504AE184ABA}" type="parTrans" cxnId="{68113AA3-BC35-2C4B-A0F7-33FD229D5342}">
      <dgm:prSet/>
      <dgm:spPr/>
      <dgm:t>
        <a:bodyPr/>
        <a:lstStyle/>
        <a:p>
          <a:endParaRPr lang="en-US"/>
        </a:p>
      </dgm:t>
    </dgm:pt>
    <dgm:pt modelId="{98FB0F0E-0217-4C4D-A582-528CC6B13E81}" type="sibTrans" cxnId="{68113AA3-BC35-2C4B-A0F7-33FD229D5342}">
      <dgm:prSet/>
      <dgm:spPr/>
      <dgm:t>
        <a:bodyPr/>
        <a:lstStyle/>
        <a:p>
          <a:endParaRPr lang="en-US"/>
        </a:p>
      </dgm:t>
    </dgm:pt>
    <dgm:pt modelId="{8CF4739D-680E-4445-8C9E-CA9AF564EF9E}">
      <dgm:prSet phldrT="[Text]" custT="1"/>
      <dgm:spPr/>
      <dgm:t>
        <a:bodyPr/>
        <a:lstStyle/>
        <a:p>
          <a:r>
            <a:rPr lang="en-US" sz="1800" dirty="0" smtClean="0"/>
            <a:t>Monitoring</a:t>
          </a:r>
          <a:endParaRPr lang="en-US" sz="1800" dirty="0"/>
        </a:p>
      </dgm:t>
    </dgm:pt>
    <dgm:pt modelId="{38FC704F-176C-E44E-BD65-6236C92BE061}" type="parTrans" cxnId="{0FCF8985-B124-F145-A89E-FFAAB28729A2}">
      <dgm:prSet/>
      <dgm:spPr/>
      <dgm:t>
        <a:bodyPr/>
        <a:lstStyle/>
        <a:p>
          <a:endParaRPr lang="en-US"/>
        </a:p>
      </dgm:t>
    </dgm:pt>
    <dgm:pt modelId="{4E6F9CC6-9A84-A448-A697-24F729AFDA94}" type="sibTrans" cxnId="{0FCF8985-B124-F145-A89E-FFAAB28729A2}">
      <dgm:prSet/>
      <dgm:spPr/>
      <dgm:t>
        <a:bodyPr/>
        <a:lstStyle/>
        <a:p>
          <a:endParaRPr lang="en-US"/>
        </a:p>
      </dgm:t>
    </dgm:pt>
    <dgm:pt modelId="{838F03FA-C13C-B643-AE82-41DD9B658F3A}">
      <dgm:prSet phldrT="[Text]" custT="1"/>
      <dgm:spPr/>
      <dgm:t>
        <a:bodyPr/>
        <a:lstStyle/>
        <a:p>
          <a:r>
            <a:rPr lang="en-US" sz="1800" dirty="0" smtClean="0"/>
            <a:t>Relapse prevention</a:t>
          </a:r>
          <a:endParaRPr lang="en-US" sz="1800" dirty="0"/>
        </a:p>
      </dgm:t>
    </dgm:pt>
    <dgm:pt modelId="{356D7678-9049-AB43-809D-A881342AC0B7}" type="parTrans" cxnId="{F5ED7800-F767-6A4F-9B4C-72BBBE7ABEA2}">
      <dgm:prSet/>
      <dgm:spPr/>
      <dgm:t>
        <a:bodyPr/>
        <a:lstStyle/>
        <a:p>
          <a:endParaRPr lang="en-US"/>
        </a:p>
      </dgm:t>
    </dgm:pt>
    <dgm:pt modelId="{D0B403EC-BF7F-3D41-9B2F-449CB6ACF5F5}" type="sibTrans" cxnId="{F5ED7800-F767-6A4F-9B4C-72BBBE7ABEA2}">
      <dgm:prSet/>
      <dgm:spPr/>
      <dgm:t>
        <a:bodyPr/>
        <a:lstStyle/>
        <a:p>
          <a:endParaRPr lang="en-US"/>
        </a:p>
      </dgm:t>
    </dgm:pt>
    <dgm:pt modelId="{AB33A135-C4BE-E449-B5DD-1E39DA77BF9C}">
      <dgm:prSet phldrT="[Text]" custT="1"/>
      <dgm:spPr/>
      <dgm:t>
        <a:bodyPr/>
        <a:lstStyle/>
        <a:p>
          <a:r>
            <a:rPr lang="en-US" sz="1800" dirty="0" smtClean="0"/>
            <a:t>Support</a:t>
          </a:r>
          <a:endParaRPr lang="en-US" sz="1800" dirty="0"/>
        </a:p>
      </dgm:t>
    </dgm:pt>
    <dgm:pt modelId="{82EC7CFC-9030-5B4B-ABF1-FDC897BF0139}" type="parTrans" cxnId="{CA5E57D1-1A76-D04B-BD3F-CE7E6CDAE585}">
      <dgm:prSet/>
      <dgm:spPr/>
      <dgm:t>
        <a:bodyPr/>
        <a:lstStyle/>
        <a:p>
          <a:endParaRPr lang="en-US"/>
        </a:p>
      </dgm:t>
    </dgm:pt>
    <dgm:pt modelId="{887F2E44-9D89-4341-A66C-EE1082D2CC52}" type="sibTrans" cxnId="{CA5E57D1-1A76-D04B-BD3F-CE7E6CDAE585}">
      <dgm:prSet/>
      <dgm:spPr/>
      <dgm:t>
        <a:bodyPr/>
        <a:lstStyle/>
        <a:p>
          <a:endParaRPr lang="en-US"/>
        </a:p>
      </dgm:t>
    </dgm:pt>
    <dgm:pt modelId="{13FC65A1-19EA-8545-B65C-137D8609C251}">
      <dgm:prSet phldrT="[Text]" custT="1"/>
      <dgm:spPr/>
      <dgm:t>
        <a:bodyPr/>
        <a:lstStyle/>
        <a:p>
          <a:r>
            <a:rPr lang="en-US" sz="1800" dirty="0" smtClean="0"/>
            <a:t>Evaluation</a:t>
          </a:r>
          <a:endParaRPr lang="en-US" sz="1800" dirty="0"/>
        </a:p>
      </dgm:t>
    </dgm:pt>
    <dgm:pt modelId="{07810F33-6CE0-F247-846C-E351E9119717}" type="parTrans" cxnId="{F635F88A-00C5-1A45-9677-D08D32F922E7}">
      <dgm:prSet/>
      <dgm:spPr/>
      <dgm:t>
        <a:bodyPr/>
        <a:lstStyle/>
        <a:p>
          <a:endParaRPr lang="en-US"/>
        </a:p>
      </dgm:t>
    </dgm:pt>
    <dgm:pt modelId="{C3C26B7B-5034-9E48-82E8-74CFB385BE31}" type="sibTrans" cxnId="{F635F88A-00C5-1A45-9677-D08D32F922E7}">
      <dgm:prSet/>
      <dgm:spPr/>
      <dgm:t>
        <a:bodyPr/>
        <a:lstStyle/>
        <a:p>
          <a:endParaRPr lang="en-US"/>
        </a:p>
      </dgm:t>
    </dgm:pt>
    <dgm:pt modelId="{ED4305BD-5A5D-D244-BF07-D38933342553}" type="pres">
      <dgm:prSet presAssocID="{9A820763-6D2F-E743-A2D4-3995A0A4D4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D9F1AF-4C14-8247-B325-F85DF6EA6906}" type="pres">
      <dgm:prSet presAssocID="{9A820763-6D2F-E743-A2D4-3995A0A4D42D}" presName="tSp" presStyleCnt="0"/>
      <dgm:spPr/>
    </dgm:pt>
    <dgm:pt modelId="{48503819-8E59-8A4B-AD45-5C7016F9EEE0}" type="pres">
      <dgm:prSet presAssocID="{9A820763-6D2F-E743-A2D4-3995A0A4D42D}" presName="bSp" presStyleCnt="0"/>
      <dgm:spPr/>
    </dgm:pt>
    <dgm:pt modelId="{2DBAA899-1CBC-0540-A22C-B86F9D68B743}" type="pres">
      <dgm:prSet presAssocID="{9A820763-6D2F-E743-A2D4-3995A0A4D42D}" presName="process" presStyleCnt="0"/>
      <dgm:spPr/>
    </dgm:pt>
    <dgm:pt modelId="{2C4457C9-552C-F746-9613-9ED7F5900339}" type="pres">
      <dgm:prSet presAssocID="{DB31333C-E026-584B-969E-D8624F4D18BD}" presName="composite1" presStyleCnt="0"/>
      <dgm:spPr/>
    </dgm:pt>
    <dgm:pt modelId="{82D48EE1-D9B1-6047-9B35-D083EBC5A6A0}" type="pres">
      <dgm:prSet presAssocID="{DB31333C-E026-584B-969E-D8624F4D18BD}" presName="dummyNode1" presStyleLbl="node1" presStyleIdx="0" presStyleCnt="3"/>
      <dgm:spPr/>
    </dgm:pt>
    <dgm:pt modelId="{44B798ED-6397-4646-A558-7CC979D05A7B}" type="pres">
      <dgm:prSet presAssocID="{DB31333C-E026-584B-969E-D8624F4D18B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B8FF3-1838-7C44-8F1E-B453984E1BEE}" type="pres">
      <dgm:prSet presAssocID="{DB31333C-E026-584B-969E-D8624F4D18B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10A5F-1323-EA4C-BAFE-4D1506B78181}" type="pres">
      <dgm:prSet presAssocID="{DB31333C-E026-584B-969E-D8624F4D18BD}" presName="parentNode1" presStyleLbl="node1" presStyleIdx="0" presStyleCnt="3" custLinFactNeighborX="1885" custLinFactNeighborY="248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AC79B4-4B29-1740-BD10-5B7528AE48CA}" type="pres">
      <dgm:prSet presAssocID="{DB31333C-E026-584B-969E-D8624F4D18BD}" presName="connSite1" presStyleCnt="0"/>
      <dgm:spPr/>
    </dgm:pt>
    <dgm:pt modelId="{ECE50C6A-F85E-7140-8C33-88A11C2BAF04}" type="pres">
      <dgm:prSet presAssocID="{822FB893-102F-9D45-95B7-0F4FA8C82448}" presName="Name9" presStyleLbl="sibTrans2D1" presStyleIdx="0" presStyleCnt="2"/>
      <dgm:spPr/>
      <dgm:t>
        <a:bodyPr/>
        <a:lstStyle/>
        <a:p>
          <a:endParaRPr lang="en-GB"/>
        </a:p>
      </dgm:t>
    </dgm:pt>
    <dgm:pt modelId="{6E806646-FF9C-6D48-B66B-51C1AA16DB93}" type="pres">
      <dgm:prSet presAssocID="{8F3D64B5-CD0E-B949-AE9F-D821E94BC849}" presName="composite2" presStyleCnt="0"/>
      <dgm:spPr/>
    </dgm:pt>
    <dgm:pt modelId="{8E9832C0-BC02-F243-A4B1-1609CFC7C4EA}" type="pres">
      <dgm:prSet presAssocID="{8F3D64B5-CD0E-B949-AE9F-D821E94BC849}" presName="dummyNode2" presStyleLbl="node1" presStyleIdx="0" presStyleCnt="3"/>
      <dgm:spPr/>
    </dgm:pt>
    <dgm:pt modelId="{075B91CB-A94C-D049-BA04-5738079B0302}" type="pres">
      <dgm:prSet presAssocID="{8F3D64B5-CD0E-B949-AE9F-D821E94BC849}" presName="childNode2" presStyleLbl="bgAcc1" presStyleIdx="1" presStyleCnt="3" custScaleX="118845" custScaleY="117728" custLinFactNeighborX="-545" custLinFactNeighborY="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00BA8-D080-DF47-A3A3-325B64C61EFF}" type="pres">
      <dgm:prSet presAssocID="{8F3D64B5-CD0E-B949-AE9F-D821E94BC84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7B66B-837D-A846-AC1E-A240B74CD577}" type="pres">
      <dgm:prSet presAssocID="{8F3D64B5-CD0E-B949-AE9F-D821E94BC84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D6F9F6-D633-BF49-932D-C04446EBA15E}" type="pres">
      <dgm:prSet presAssocID="{8F3D64B5-CD0E-B949-AE9F-D821E94BC849}" presName="connSite2" presStyleCnt="0"/>
      <dgm:spPr/>
    </dgm:pt>
    <dgm:pt modelId="{A565AA95-0036-8D4D-B554-CDE3186DFA49}" type="pres">
      <dgm:prSet presAssocID="{F4B7227C-83C6-1447-833A-37341B644F6E}" presName="Name18" presStyleLbl="sibTrans2D1" presStyleIdx="1" presStyleCnt="2"/>
      <dgm:spPr/>
      <dgm:t>
        <a:bodyPr/>
        <a:lstStyle/>
        <a:p>
          <a:endParaRPr lang="en-GB"/>
        </a:p>
      </dgm:t>
    </dgm:pt>
    <dgm:pt modelId="{C25C12A2-9CC4-5441-AD0B-2F645CBB9E15}" type="pres">
      <dgm:prSet presAssocID="{9B238531-2F4A-9C46-BBF5-9B290AEBBBE1}" presName="composite1" presStyleCnt="0"/>
      <dgm:spPr/>
    </dgm:pt>
    <dgm:pt modelId="{558DEA6B-BFCE-A343-830C-EA5B36A6CC92}" type="pres">
      <dgm:prSet presAssocID="{9B238531-2F4A-9C46-BBF5-9B290AEBBBE1}" presName="dummyNode1" presStyleLbl="node1" presStyleIdx="1" presStyleCnt="3"/>
      <dgm:spPr/>
    </dgm:pt>
    <dgm:pt modelId="{E5A8DBD4-B0AE-694D-9B54-74E7F8384D90}" type="pres">
      <dgm:prSet presAssocID="{9B238531-2F4A-9C46-BBF5-9B290AEBBBE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FDDA-E11A-7F40-874C-72F3DC895232}" type="pres">
      <dgm:prSet presAssocID="{9B238531-2F4A-9C46-BBF5-9B290AEBBBE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74A15-C225-3540-813A-792795B8EA43}" type="pres">
      <dgm:prSet presAssocID="{9B238531-2F4A-9C46-BBF5-9B290AEBBBE1}" presName="parentNode1" presStyleLbl="node1" presStyleIdx="2" presStyleCnt="3" custLinFactNeighborX="8" custLinFactNeighborY="442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4D343-76F2-664A-8BB9-682FBE9EFCFD}" type="pres">
      <dgm:prSet presAssocID="{9B238531-2F4A-9C46-BBF5-9B290AEBBBE1}" presName="connSite1" presStyleCnt="0"/>
      <dgm:spPr/>
    </dgm:pt>
  </dgm:ptLst>
  <dgm:cxnLst>
    <dgm:cxn modelId="{8BFEE175-D08B-664E-AA98-480807ECB405}" type="presOf" srcId="{DB31333C-E026-584B-969E-D8624F4D18BD}" destId="{D6410A5F-1323-EA4C-BAFE-4D1506B78181}" srcOrd="0" destOrd="0" presId="urn:microsoft.com/office/officeart/2005/8/layout/hProcess4"/>
    <dgm:cxn modelId="{F5ED7800-F767-6A4F-9B4C-72BBBE7ABEA2}" srcId="{9B238531-2F4A-9C46-BBF5-9B290AEBBBE1}" destId="{838F03FA-C13C-B643-AE82-41DD9B658F3A}" srcOrd="2" destOrd="0" parTransId="{356D7678-9049-AB43-809D-A881342AC0B7}" sibTransId="{D0B403EC-BF7F-3D41-9B2F-449CB6ACF5F5}"/>
    <dgm:cxn modelId="{D9821A30-1C01-3140-BF78-831EDE83C6A1}" type="presOf" srcId="{B3AE4B24-DE02-454E-A09D-DFC1383DAF96}" destId="{075B91CB-A94C-D049-BA04-5738079B0302}" srcOrd="0" destOrd="0" presId="urn:microsoft.com/office/officeart/2005/8/layout/hProcess4"/>
    <dgm:cxn modelId="{E84943CB-0D18-5842-B68B-056C08345BED}" type="presOf" srcId="{A4A5017A-26B2-784D-9F7A-7040285AD19E}" destId="{B886FDDA-E11A-7F40-874C-72F3DC895232}" srcOrd="1" destOrd="0" presId="urn:microsoft.com/office/officeart/2005/8/layout/hProcess4"/>
    <dgm:cxn modelId="{9D7D490C-2C6D-EE4F-B280-2A407BDE3F23}" type="presOf" srcId="{6EB915F9-80AD-3844-8649-D0A56635BD20}" destId="{8C000BA8-D080-DF47-A3A3-325B64C61EFF}" srcOrd="1" destOrd="1" presId="urn:microsoft.com/office/officeart/2005/8/layout/hProcess4"/>
    <dgm:cxn modelId="{664E2334-5741-8D47-8B68-A78369880C9B}" srcId="{8F3D64B5-CD0E-B949-AE9F-D821E94BC849}" destId="{B3AE4B24-DE02-454E-A09D-DFC1383DAF96}" srcOrd="0" destOrd="0" parTransId="{D8097D3B-6A37-4541-A01C-2074994BBDC2}" sibTransId="{6F51516C-EE61-0D41-870A-E9CB2AA7FC55}"/>
    <dgm:cxn modelId="{C38C06A5-5D45-444B-B83F-A805B3C68D37}" type="presOf" srcId="{F4B7227C-83C6-1447-833A-37341B644F6E}" destId="{A565AA95-0036-8D4D-B554-CDE3186DFA49}" srcOrd="0" destOrd="0" presId="urn:microsoft.com/office/officeart/2005/8/layout/hProcess4"/>
    <dgm:cxn modelId="{0537DDB0-5011-A042-A93F-003DED5E6AD3}" type="presOf" srcId="{B11A1783-051C-EE45-A997-BBB46FA17084}" destId="{25BB8FF3-1838-7C44-8F1E-B453984E1BEE}" srcOrd="1" destOrd="2" presId="urn:microsoft.com/office/officeart/2005/8/layout/hProcess4"/>
    <dgm:cxn modelId="{56906C9A-0087-644F-80CD-63359675EF30}" type="presOf" srcId="{8CF4739D-680E-4445-8C9E-CA9AF564EF9E}" destId="{B886FDDA-E11A-7F40-874C-72F3DC895232}" srcOrd="1" destOrd="1" presId="urn:microsoft.com/office/officeart/2005/8/layout/hProcess4"/>
    <dgm:cxn modelId="{194EED6B-9147-1B44-974C-F1564DC0BFCA}" srcId="{DB31333C-E026-584B-969E-D8624F4D18BD}" destId="{273EE2A1-7005-7F4E-B904-086FEA502332}" srcOrd="0" destOrd="0" parTransId="{F309924F-A7B7-7941-A4BD-BCF6BD1FFD6A}" sibTransId="{E4B1401F-1057-0C49-B911-59CD7E8881F0}"/>
    <dgm:cxn modelId="{53783B47-6D98-1F42-8769-0675DA6C163A}" type="presOf" srcId="{B11A1783-051C-EE45-A997-BBB46FA17084}" destId="{44B798ED-6397-4646-A558-7CC979D05A7B}" srcOrd="0" destOrd="2" presId="urn:microsoft.com/office/officeart/2005/8/layout/hProcess4"/>
    <dgm:cxn modelId="{18DA55E3-C632-B44E-9169-13D9335761B9}" type="presOf" srcId="{FEF2DE03-12E9-C847-950F-7C1FC534F156}" destId="{25BB8FF3-1838-7C44-8F1E-B453984E1BEE}" srcOrd="1" destOrd="1" presId="urn:microsoft.com/office/officeart/2005/8/layout/hProcess4"/>
    <dgm:cxn modelId="{68113AA3-BC35-2C4B-A0F7-33FD229D5342}" srcId="{8F3D64B5-CD0E-B949-AE9F-D821E94BC849}" destId="{67EF0FC2-2207-174B-BE01-DB6344EFFA6C}" srcOrd="4" destOrd="0" parTransId="{CE4141BF-5253-F642-85A8-6504AE184ABA}" sibTransId="{98FB0F0E-0217-4C4D-A582-528CC6B13E81}"/>
    <dgm:cxn modelId="{2548547B-6896-B948-BBCC-D6A776E6518B}" srcId="{DB31333C-E026-584B-969E-D8624F4D18BD}" destId="{B11A1783-051C-EE45-A997-BBB46FA17084}" srcOrd="2" destOrd="0" parTransId="{5364D576-11BF-AC44-97C6-A2D8AD7A6FAD}" sibTransId="{E0102D72-B99F-A943-9259-45AE6D88DABF}"/>
    <dgm:cxn modelId="{E4285D4A-8699-0449-8605-DD5DC7E09C3C}" type="presOf" srcId="{B8BE2159-8CC3-6842-BDAA-639D5E145394}" destId="{25BB8FF3-1838-7C44-8F1E-B453984E1BEE}" srcOrd="1" destOrd="3" presId="urn:microsoft.com/office/officeart/2005/8/layout/hProcess4"/>
    <dgm:cxn modelId="{14CFF9C5-A030-A946-A908-2AC854C647A4}" srcId="{8F3D64B5-CD0E-B949-AE9F-D821E94BC849}" destId="{E7D18AF8-8E32-B64C-B0B3-CA352F308107}" srcOrd="3" destOrd="0" parTransId="{901B8551-97EB-ED40-98A0-9B2DF9CBD665}" sibTransId="{8D16C66F-1DBD-5848-AB5F-9554936FCAFF}"/>
    <dgm:cxn modelId="{034E31DA-D504-9249-8D39-23B7A18D1208}" type="presOf" srcId="{A4A5017A-26B2-784D-9F7A-7040285AD19E}" destId="{E5A8DBD4-B0AE-694D-9B54-74E7F8384D90}" srcOrd="0" destOrd="0" presId="urn:microsoft.com/office/officeart/2005/8/layout/hProcess4"/>
    <dgm:cxn modelId="{256155BB-14FC-4C4F-87E2-211EB6DE8A53}" type="presOf" srcId="{E7D18AF8-8E32-B64C-B0B3-CA352F308107}" destId="{8C000BA8-D080-DF47-A3A3-325B64C61EFF}" srcOrd="1" destOrd="3" presId="urn:microsoft.com/office/officeart/2005/8/layout/hProcess4"/>
    <dgm:cxn modelId="{72259EAD-9446-D549-9584-423EF1BF4E5D}" srcId="{9A820763-6D2F-E743-A2D4-3995A0A4D42D}" destId="{DB31333C-E026-584B-969E-D8624F4D18BD}" srcOrd="0" destOrd="0" parTransId="{8F900ECC-5398-194B-A0DA-9B70E468214D}" sibTransId="{822FB893-102F-9D45-95B7-0F4FA8C82448}"/>
    <dgm:cxn modelId="{04E1354C-FAA5-3547-B799-2A04B5A1D32A}" type="presOf" srcId="{67EF0FC2-2207-174B-BE01-DB6344EFFA6C}" destId="{8C000BA8-D080-DF47-A3A3-325B64C61EFF}" srcOrd="1" destOrd="4" presId="urn:microsoft.com/office/officeart/2005/8/layout/hProcess4"/>
    <dgm:cxn modelId="{26F24580-9E94-734C-AE0E-82AE725C9789}" srcId="{DB31333C-E026-584B-969E-D8624F4D18BD}" destId="{B8BE2159-8CC3-6842-BDAA-639D5E145394}" srcOrd="3" destOrd="0" parTransId="{F1752CA4-2103-0B40-BFE5-B7C9C9D15E6D}" sibTransId="{B1157DC1-4D94-5740-B5ED-E647A8FBBB6A}"/>
    <dgm:cxn modelId="{6ACBDA4E-B42A-0C47-90C9-828A492787EE}" type="presOf" srcId="{13FC65A1-19EA-8545-B65C-137D8609C251}" destId="{B886FDDA-E11A-7F40-874C-72F3DC895232}" srcOrd="1" destOrd="4" presId="urn:microsoft.com/office/officeart/2005/8/layout/hProcess4"/>
    <dgm:cxn modelId="{DCBA859E-BB4F-3A4E-9FF6-EB8FA0742CEC}" type="presOf" srcId="{822FB893-102F-9D45-95B7-0F4FA8C82448}" destId="{ECE50C6A-F85E-7140-8C33-88A11C2BAF04}" srcOrd="0" destOrd="0" presId="urn:microsoft.com/office/officeart/2005/8/layout/hProcess4"/>
    <dgm:cxn modelId="{F635F88A-00C5-1A45-9677-D08D32F922E7}" srcId="{9B238531-2F4A-9C46-BBF5-9B290AEBBBE1}" destId="{13FC65A1-19EA-8545-B65C-137D8609C251}" srcOrd="4" destOrd="0" parTransId="{07810F33-6CE0-F247-846C-E351E9119717}" sibTransId="{C3C26B7B-5034-9E48-82E8-74CFB385BE31}"/>
    <dgm:cxn modelId="{880255F6-C3AB-7F4A-A8EC-9A34F78E23D8}" type="presOf" srcId="{273EE2A1-7005-7F4E-B904-086FEA502332}" destId="{44B798ED-6397-4646-A558-7CC979D05A7B}" srcOrd="0" destOrd="0" presId="urn:microsoft.com/office/officeart/2005/8/layout/hProcess4"/>
    <dgm:cxn modelId="{44E35639-C9B6-8A44-A552-68470CB77ABE}" type="presOf" srcId="{AB33A135-C4BE-E449-B5DD-1E39DA77BF9C}" destId="{E5A8DBD4-B0AE-694D-9B54-74E7F8384D90}" srcOrd="0" destOrd="3" presId="urn:microsoft.com/office/officeart/2005/8/layout/hProcess4"/>
    <dgm:cxn modelId="{DA74E4DC-5AD6-6243-A740-19291D227C8D}" srcId="{9A820763-6D2F-E743-A2D4-3995A0A4D42D}" destId="{9B238531-2F4A-9C46-BBF5-9B290AEBBBE1}" srcOrd="2" destOrd="0" parTransId="{C674EFA5-C7C5-BB46-8FB8-0AFA9D7B520D}" sibTransId="{C6725748-43D7-E24F-8BE4-DD41456E5B14}"/>
    <dgm:cxn modelId="{0146591A-554D-0C47-B7B2-179A7C437F81}" type="presOf" srcId="{ED81259E-AF36-7C45-B535-9AEAEC7B63F5}" destId="{075B91CB-A94C-D049-BA04-5738079B0302}" srcOrd="0" destOrd="2" presId="urn:microsoft.com/office/officeart/2005/8/layout/hProcess4"/>
    <dgm:cxn modelId="{7484E05A-9A32-CE43-B397-087E9BE5275D}" type="presOf" srcId="{838F03FA-C13C-B643-AE82-41DD9B658F3A}" destId="{B886FDDA-E11A-7F40-874C-72F3DC895232}" srcOrd="1" destOrd="2" presId="urn:microsoft.com/office/officeart/2005/8/layout/hProcess4"/>
    <dgm:cxn modelId="{481B5D96-1CC9-E84B-AEF9-9362AC89F9D1}" type="presOf" srcId="{9B238531-2F4A-9C46-BBF5-9B290AEBBBE1}" destId="{27A74A15-C225-3540-813A-792795B8EA43}" srcOrd="0" destOrd="0" presId="urn:microsoft.com/office/officeart/2005/8/layout/hProcess4"/>
    <dgm:cxn modelId="{FC14D39E-0340-9D45-A7AD-14B1C5F6E5C6}" type="presOf" srcId="{EFC1C330-E9F9-214A-BC00-A9CC1D71F054}" destId="{44B798ED-6397-4646-A558-7CC979D05A7B}" srcOrd="0" destOrd="4" presId="urn:microsoft.com/office/officeart/2005/8/layout/hProcess4"/>
    <dgm:cxn modelId="{9EC1D9B8-8768-144B-80F1-AC78D591F80C}" type="presOf" srcId="{EFC1C330-E9F9-214A-BC00-A9CC1D71F054}" destId="{25BB8FF3-1838-7C44-8F1E-B453984E1BEE}" srcOrd="1" destOrd="4" presId="urn:microsoft.com/office/officeart/2005/8/layout/hProcess4"/>
    <dgm:cxn modelId="{9BDE5E7E-1837-8A4A-BF91-D5BF55088E6D}" type="presOf" srcId="{838F03FA-C13C-B643-AE82-41DD9B658F3A}" destId="{E5A8DBD4-B0AE-694D-9B54-74E7F8384D90}" srcOrd="0" destOrd="2" presId="urn:microsoft.com/office/officeart/2005/8/layout/hProcess4"/>
    <dgm:cxn modelId="{89E321E0-765B-B84B-91B3-642D103558E8}" type="presOf" srcId="{8CF4739D-680E-4445-8C9E-CA9AF564EF9E}" destId="{E5A8DBD4-B0AE-694D-9B54-74E7F8384D90}" srcOrd="0" destOrd="1" presId="urn:microsoft.com/office/officeart/2005/8/layout/hProcess4"/>
    <dgm:cxn modelId="{D1054299-25FF-6441-B8FB-ACF259CBC158}" type="presOf" srcId="{B3AE4B24-DE02-454E-A09D-DFC1383DAF96}" destId="{8C000BA8-D080-DF47-A3A3-325B64C61EFF}" srcOrd="1" destOrd="0" presId="urn:microsoft.com/office/officeart/2005/8/layout/hProcess4"/>
    <dgm:cxn modelId="{1AE00BC6-0EBC-1A49-A76F-A9D39401E65B}" srcId="{DB31333C-E026-584B-969E-D8624F4D18BD}" destId="{FEF2DE03-12E9-C847-950F-7C1FC534F156}" srcOrd="1" destOrd="0" parTransId="{2996A949-9A6A-C849-83A7-7957B85B6102}" sibTransId="{2DE255D6-AA31-3048-B94B-DD3DDDB668D7}"/>
    <dgm:cxn modelId="{F10607D1-5DFE-F04E-9817-89C352C49B20}" type="presOf" srcId="{AB33A135-C4BE-E449-B5DD-1E39DA77BF9C}" destId="{B886FDDA-E11A-7F40-874C-72F3DC895232}" srcOrd="1" destOrd="3" presId="urn:microsoft.com/office/officeart/2005/8/layout/hProcess4"/>
    <dgm:cxn modelId="{01D0BA19-A477-854A-A317-780883FBBE9B}" type="presOf" srcId="{13FC65A1-19EA-8545-B65C-137D8609C251}" destId="{E5A8DBD4-B0AE-694D-9B54-74E7F8384D90}" srcOrd="0" destOrd="4" presId="urn:microsoft.com/office/officeart/2005/8/layout/hProcess4"/>
    <dgm:cxn modelId="{F0B733E2-9248-F547-AC41-8B3DDB24143A}" type="presOf" srcId="{6EB915F9-80AD-3844-8649-D0A56635BD20}" destId="{075B91CB-A94C-D049-BA04-5738079B0302}" srcOrd="0" destOrd="1" presId="urn:microsoft.com/office/officeart/2005/8/layout/hProcess4"/>
    <dgm:cxn modelId="{BD833EDC-4794-1848-9B3A-CCD770BFA9F4}" type="presOf" srcId="{B8BE2159-8CC3-6842-BDAA-639D5E145394}" destId="{44B798ED-6397-4646-A558-7CC979D05A7B}" srcOrd="0" destOrd="3" presId="urn:microsoft.com/office/officeart/2005/8/layout/hProcess4"/>
    <dgm:cxn modelId="{1FEE814F-E929-7B4F-BD2E-DF1469C876D9}" type="presOf" srcId="{67EF0FC2-2207-174B-BE01-DB6344EFFA6C}" destId="{075B91CB-A94C-D049-BA04-5738079B0302}" srcOrd="0" destOrd="4" presId="urn:microsoft.com/office/officeart/2005/8/layout/hProcess4"/>
    <dgm:cxn modelId="{0FCF8985-B124-F145-A89E-FFAAB28729A2}" srcId="{9B238531-2F4A-9C46-BBF5-9B290AEBBBE1}" destId="{8CF4739D-680E-4445-8C9E-CA9AF564EF9E}" srcOrd="1" destOrd="0" parTransId="{38FC704F-176C-E44E-BD65-6236C92BE061}" sibTransId="{4E6F9CC6-9A84-A448-A697-24F729AFDA94}"/>
    <dgm:cxn modelId="{11DF4D16-FB94-5B41-951A-C5F54A18CD75}" type="presOf" srcId="{273EE2A1-7005-7F4E-B904-086FEA502332}" destId="{25BB8FF3-1838-7C44-8F1E-B453984E1BEE}" srcOrd="1" destOrd="0" presId="urn:microsoft.com/office/officeart/2005/8/layout/hProcess4"/>
    <dgm:cxn modelId="{CA3B71B8-AFEE-F34E-9033-2450ACAE31F2}" type="presOf" srcId="{E7D18AF8-8E32-B64C-B0B3-CA352F308107}" destId="{075B91CB-A94C-D049-BA04-5738079B0302}" srcOrd="0" destOrd="3" presId="urn:microsoft.com/office/officeart/2005/8/layout/hProcess4"/>
    <dgm:cxn modelId="{027A0190-AAD3-8446-A019-E20F3CD01228}" type="presOf" srcId="{8F3D64B5-CD0E-B949-AE9F-D821E94BC849}" destId="{4897B66B-837D-A846-AC1E-A240B74CD577}" srcOrd="0" destOrd="0" presId="urn:microsoft.com/office/officeart/2005/8/layout/hProcess4"/>
    <dgm:cxn modelId="{CA5E57D1-1A76-D04B-BD3F-CE7E6CDAE585}" srcId="{9B238531-2F4A-9C46-BBF5-9B290AEBBBE1}" destId="{AB33A135-C4BE-E449-B5DD-1E39DA77BF9C}" srcOrd="3" destOrd="0" parTransId="{82EC7CFC-9030-5B4B-ABF1-FDC897BF0139}" sibTransId="{887F2E44-9D89-4341-A66C-EE1082D2CC52}"/>
    <dgm:cxn modelId="{7DE0DC85-144B-F44E-B960-4F78A90814EC}" srcId="{DB31333C-E026-584B-969E-D8624F4D18BD}" destId="{EFC1C330-E9F9-214A-BC00-A9CC1D71F054}" srcOrd="4" destOrd="0" parTransId="{8E55C165-C98E-914A-8E0A-5B6406F3B1D6}" sibTransId="{231DF9EE-F137-4D40-A547-21C45C9E9373}"/>
    <dgm:cxn modelId="{4FCBCD88-80CF-064A-883B-F712EB1E5371}" srcId="{9A820763-6D2F-E743-A2D4-3995A0A4D42D}" destId="{8F3D64B5-CD0E-B949-AE9F-D821E94BC849}" srcOrd="1" destOrd="0" parTransId="{92F9C705-28B3-674C-913E-65747378765B}" sibTransId="{F4B7227C-83C6-1447-833A-37341B644F6E}"/>
    <dgm:cxn modelId="{7D3F2526-6D5C-F34E-B667-9EF688072B76}" type="presOf" srcId="{ED81259E-AF36-7C45-B535-9AEAEC7B63F5}" destId="{8C000BA8-D080-DF47-A3A3-325B64C61EFF}" srcOrd="1" destOrd="2" presId="urn:microsoft.com/office/officeart/2005/8/layout/hProcess4"/>
    <dgm:cxn modelId="{E74CA8DB-FFBE-444B-B6E1-85D886DDD0E8}" type="presOf" srcId="{FEF2DE03-12E9-C847-950F-7C1FC534F156}" destId="{44B798ED-6397-4646-A558-7CC979D05A7B}" srcOrd="0" destOrd="1" presId="urn:microsoft.com/office/officeart/2005/8/layout/hProcess4"/>
    <dgm:cxn modelId="{0E7B17FD-CC17-F14A-8663-63E82A47D719}" srcId="{9B238531-2F4A-9C46-BBF5-9B290AEBBBE1}" destId="{A4A5017A-26B2-784D-9F7A-7040285AD19E}" srcOrd="0" destOrd="0" parTransId="{03F37AD5-CF31-3648-9ADD-BEFDBFD20435}" sibTransId="{6D7DEA3A-90CB-464E-97C0-84A11DB6CBB5}"/>
    <dgm:cxn modelId="{0C8E14E5-CF96-7847-AFAE-512852D4704E}" srcId="{8F3D64B5-CD0E-B949-AE9F-D821E94BC849}" destId="{6EB915F9-80AD-3844-8649-D0A56635BD20}" srcOrd="1" destOrd="0" parTransId="{588FA8D0-BE66-0643-9780-2FE27519B2F9}" sibTransId="{3B7D72F7-3B2F-2A49-8350-1761FB238C9E}"/>
    <dgm:cxn modelId="{F971CB00-E50F-6140-906C-EF8B35450E1D}" type="presOf" srcId="{9A820763-6D2F-E743-A2D4-3995A0A4D42D}" destId="{ED4305BD-5A5D-D244-BF07-D38933342553}" srcOrd="0" destOrd="0" presId="urn:microsoft.com/office/officeart/2005/8/layout/hProcess4"/>
    <dgm:cxn modelId="{7553B5A0-B208-B647-B13E-67873C5E46DF}" srcId="{8F3D64B5-CD0E-B949-AE9F-D821E94BC849}" destId="{ED81259E-AF36-7C45-B535-9AEAEC7B63F5}" srcOrd="2" destOrd="0" parTransId="{C07C8B75-0CC3-BA40-B51D-6DFCC6C0167D}" sibTransId="{952079DA-781B-BD4A-A31C-CB965BCC363D}"/>
    <dgm:cxn modelId="{D0EBC3DC-02D2-0049-9326-106032692993}" type="presParOf" srcId="{ED4305BD-5A5D-D244-BF07-D38933342553}" destId="{45D9F1AF-4C14-8247-B325-F85DF6EA6906}" srcOrd="0" destOrd="0" presId="urn:microsoft.com/office/officeart/2005/8/layout/hProcess4"/>
    <dgm:cxn modelId="{37A0D40B-5E4A-C54C-B979-E7483287F196}" type="presParOf" srcId="{ED4305BD-5A5D-D244-BF07-D38933342553}" destId="{48503819-8E59-8A4B-AD45-5C7016F9EEE0}" srcOrd="1" destOrd="0" presId="urn:microsoft.com/office/officeart/2005/8/layout/hProcess4"/>
    <dgm:cxn modelId="{DA9D19CD-39EF-AA40-B9B6-CCE7A2FFA1CC}" type="presParOf" srcId="{ED4305BD-5A5D-D244-BF07-D38933342553}" destId="{2DBAA899-1CBC-0540-A22C-B86F9D68B743}" srcOrd="2" destOrd="0" presId="urn:microsoft.com/office/officeart/2005/8/layout/hProcess4"/>
    <dgm:cxn modelId="{BBA14F7B-C4AB-3B40-B7A5-EAD541E48056}" type="presParOf" srcId="{2DBAA899-1CBC-0540-A22C-B86F9D68B743}" destId="{2C4457C9-552C-F746-9613-9ED7F5900339}" srcOrd="0" destOrd="0" presId="urn:microsoft.com/office/officeart/2005/8/layout/hProcess4"/>
    <dgm:cxn modelId="{5103901C-0050-E64D-820B-1BFADED369A1}" type="presParOf" srcId="{2C4457C9-552C-F746-9613-9ED7F5900339}" destId="{82D48EE1-D9B1-6047-9B35-D083EBC5A6A0}" srcOrd="0" destOrd="0" presId="urn:microsoft.com/office/officeart/2005/8/layout/hProcess4"/>
    <dgm:cxn modelId="{247A4D94-BAC8-AE43-9F8F-F32EA2C3023D}" type="presParOf" srcId="{2C4457C9-552C-F746-9613-9ED7F5900339}" destId="{44B798ED-6397-4646-A558-7CC979D05A7B}" srcOrd="1" destOrd="0" presId="urn:microsoft.com/office/officeart/2005/8/layout/hProcess4"/>
    <dgm:cxn modelId="{FE4B93C6-3E7C-C446-A998-5655A016ACCE}" type="presParOf" srcId="{2C4457C9-552C-F746-9613-9ED7F5900339}" destId="{25BB8FF3-1838-7C44-8F1E-B453984E1BEE}" srcOrd="2" destOrd="0" presId="urn:microsoft.com/office/officeart/2005/8/layout/hProcess4"/>
    <dgm:cxn modelId="{C667B8E4-3402-8643-9564-AF8527AD0F8E}" type="presParOf" srcId="{2C4457C9-552C-F746-9613-9ED7F5900339}" destId="{D6410A5F-1323-EA4C-BAFE-4D1506B78181}" srcOrd="3" destOrd="0" presId="urn:microsoft.com/office/officeart/2005/8/layout/hProcess4"/>
    <dgm:cxn modelId="{8C9AF130-B7B6-9144-9BEC-87B7962F86FD}" type="presParOf" srcId="{2C4457C9-552C-F746-9613-9ED7F5900339}" destId="{6CAC79B4-4B29-1740-BD10-5B7528AE48CA}" srcOrd="4" destOrd="0" presId="urn:microsoft.com/office/officeart/2005/8/layout/hProcess4"/>
    <dgm:cxn modelId="{857F4403-F47A-294B-81E3-232AA442DFD9}" type="presParOf" srcId="{2DBAA899-1CBC-0540-A22C-B86F9D68B743}" destId="{ECE50C6A-F85E-7140-8C33-88A11C2BAF04}" srcOrd="1" destOrd="0" presId="urn:microsoft.com/office/officeart/2005/8/layout/hProcess4"/>
    <dgm:cxn modelId="{64DABC2B-EC14-A741-8FC0-8B5E2AF04DE2}" type="presParOf" srcId="{2DBAA899-1CBC-0540-A22C-B86F9D68B743}" destId="{6E806646-FF9C-6D48-B66B-51C1AA16DB93}" srcOrd="2" destOrd="0" presId="urn:microsoft.com/office/officeart/2005/8/layout/hProcess4"/>
    <dgm:cxn modelId="{413FB0A4-5CF2-F943-9FB9-3039CBF99F34}" type="presParOf" srcId="{6E806646-FF9C-6D48-B66B-51C1AA16DB93}" destId="{8E9832C0-BC02-F243-A4B1-1609CFC7C4EA}" srcOrd="0" destOrd="0" presId="urn:microsoft.com/office/officeart/2005/8/layout/hProcess4"/>
    <dgm:cxn modelId="{B00749C5-FFFE-0945-8956-2195FF713BAF}" type="presParOf" srcId="{6E806646-FF9C-6D48-B66B-51C1AA16DB93}" destId="{075B91CB-A94C-D049-BA04-5738079B0302}" srcOrd="1" destOrd="0" presId="urn:microsoft.com/office/officeart/2005/8/layout/hProcess4"/>
    <dgm:cxn modelId="{75AFFAB1-453E-3D4A-8ABD-8843CDF22B2B}" type="presParOf" srcId="{6E806646-FF9C-6D48-B66B-51C1AA16DB93}" destId="{8C000BA8-D080-DF47-A3A3-325B64C61EFF}" srcOrd="2" destOrd="0" presId="urn:microsoft.com/office/officeart/2005/8/layout/hProcess4"/>
    <dgm:cxn modelId="{5C17CBF5-DC56-2140-9940-259AA508FECC}" type="presParOf" srcId="{6E806646-FF9C-6D48-B66B-51C1AA16DB93}" destId="{4897B66B-837D-A846-AC1E-A240B74CD577}" srcOrd="3" destOrd="0" presId="urn:microsoft.com/office/officeart/2005/8/layout/hProcess4"/>
    <dgm:cxn modelId="{9564D7D5-BAA3-064A-A0F8-607795F63627}" type="presParOf" srcId="{6E806646-FF9C-6D48-B66B-51C1AA16DB93}" destId="{D1D6F9F6-D633-BF49-932D-C04446EBA15E}" srcOrd="4" destOrd="0" presId="urn:microsoft.com/office/officeart/2005/8/layout/hProcess4"/>
    <dgm:cxn modelId="{7E35BA53-F48C-F140-8E0B-F71C655DC860}" type="presParOf" srcId="{2DBAA899-1CBC-0540-A22C-B86F9D68B743}" destId="{A565AA95-0036-8D4D-B554-CDE3186DFA49}" srcOrd="3" destOrd="0" presId="urn:microsoft.com/office/officeart/2005/8/layout/hProcess4"/>
    <dgm:cxn modelId="{47EF515C-EA4D-BA46-BAD9-6A35CF3AEF31}" type="presParOf" srcId="{2DBAA899-1CBC-0540-A22C-B86F9D68B743}" destId="{C25C12A2-9CC4-5441-AD0B-2F645CBB9E15}" srcOrd="4" destOrd="0" presId="urn:microsoft.com/office/officeart/2005/8/layout/hProcess4"/>
    <dgm:cxn modelId="{DF37E0D0-1A94-414F-B462-E22980D50162}" type="presParOf" srcId="{C25C12A2-9CC4-5441-AD0B-2F645CBB9E15}" destId="{558DEA6B-BFCE-A343-830C-EA5B36A6CC92}" srcOrd="0" destOrd="0" presId="urn:microsoft.com/office/officeart/2005/8/layout/hProcess4"/>
    <dgm:cxn modelId="{D9E6E32F-D4DB-1F4E-BAF5-2C5C9B4D61DF}" type="presParOf" srcId="{C25C12A2-9CC4-5441-AD0B-2F645CBB9E15}" destId="{E5A8DBD4-B0AE-694D-9B54-74E7F8384D90}" srcOrd="1" destOrd="0" presId="urn:microsoft.com/office/officeart/2005/8/layout/hProcess4"/>
    <dgm:cxn modelId="{1EDF83EE-4268-E945-80CE-BB965290CB39}" type="presParOf" srcId="{C25C12A2-9CC4-5441-AD0B-2F645CBB9E15}" destId="{B886FDDA-E11A-7F40-874C-72F3DC895232}" srcOrd="2" destOrd="0" presId="urn:microsoft.com/office/officeart/2005/8/layout/hProcess4"/>
    <dgm:cxn modelId="{E5F2C9C9-3C9B-9D4B-A3A5-A9FECFA3896E}" type="presParOf" srcId="{C25C12A2-9CC4-5441-AD0B-2F645CBB9E15}" destId="{27A74A15-C225-3540-813A-792795B8EA43}" srcOrd="3" destOrd="0" presId="urn:microsoft.com/office/officeart/2005/8/layout/hProcess4"/>
    <dgm:cxn modelId="{AAF481A0-879D-CB42-AFE7-93D673E4E895}" type="presParOf" srcId="{C25C12A2-9CC4-5441-AD0B-2F645CBB9E15}" destId="{A7E4D343-76F2-664A-8BB9-682FBE9EFCF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FA34F-9902-524E-A6A3-30EB1701D30E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8166-A17E-DF4D-9D48-7E35ED63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3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4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6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0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00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Better picture</a:t>
            </a:r>
            <a:r>
              <a:rPr lang="en-GB" baseline="0" dirty="0" smtClean="0"/>
              <a:t> of compass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7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5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0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4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9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4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8166-A17E-DF4D-9D48-7E35ED63546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4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CA861222-2C8B-4501-BE87-6797EC025925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934" y="2256226"/>
            <a:ext cx="6762749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FACTORS IN MANUFACTURING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8" y="5389658"/>
            <a:ext cx="1546723" cy="15838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934" y="3908646"/>
            <a:ext cx="6762749" cy="1752600"/>
          </a:xfrm>
        </p:spPr>
        <p:txBody>
          <a:bodyPr/>
          <a:lstStyle/>
          <a:p>
            <a:r>
              <a:rPr lang="en-US" sz="2400" dirty="0" smtClean="0"/>
              <a:t>Diane Richard</a:t>
            </a:r>
          </a:p>
          <a:p>
            <a:r>
              <a:rPr lang="en-US" dirty="0" smtClean="0"/>
              <a:t>Tri-Association Meeting</a:t>
            </a:r>
          </a:p>
          <a:p>
            <a:r>
              <a:rPr lang="en-US" dirty="0" smtClean="0"/>
              <a:t>November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26525"/>
          </a:xfrm>
        </p:spPr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Balanced Expectations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1337" y="1239948"/>
            <a:ext cx="3657600" cy="789828"/>
          </a:xfrm>
        </p:spPr>
        <p:txBody>
          <a:bodyPr/>
          <a:lstStyle/>
          <a:p>
            <a:r>
              <a:rPr lang="en-GB" dirty="0" smtClean="0"/>
              <a:t>“Positive Intent”	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Useful productivity apps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Creates flexibility to change schedules through alternate arrangements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Can put mind at ease if something is pending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Connecting adds moments of happiness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2847" y="1262494"/>
            <a:ext cx="3657600" cy="789828"/>
          </a:xfrm>
        </p:spPr>
        <p:txBody>
          <a:bodyPr/>
          <a:lstStyle/>
          <a:p>
            <a:r>
              <a:rPr lang="en-GB" dirty="0" smtClean="0"/>
              <a:t>“Negative Intent”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5350" y="2371824"/>
            <a:ext cx="3657600" cy="3686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Time away from core accountabilities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Expectations to instantaneously respond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Mind not focused on workplace hazards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Connecting adds moments of stress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204" y="5504764"/>
            <a:ext cx="1674796" cy="13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7634" y="390626"/>
            <a:ext cx="8826366" cy="567776"/>
          </a:xfrm>
        </p:spPr>
        <p:txBody>
          <a:bodyPr/>
          <a:lstStyle/>
          <a:p>
            <a:pPr algn="ctr"/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Managing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ersonal Time and Social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5223" y="2026806"/>
            <a:ext cx="7583487" cy="4208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Lead from values:  Safety first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Communicate expectations proactively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Manage outliers quickly and firmly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Infuse day with peer human interactions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55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6" y="-61762"/>
            <a:ext cx="8345941" cy="1044388"/>
          </a:xfrm>
        </p:spPr>
        <p:txBody>
          <a:bodyPr/>
          <a:lstStyle/>
          <a:p>
            <a:pPr algn="ctr"/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Shift Schedule Must Take into Account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660" y="2364817"/>
            <a:ext cx="3726167" cy="280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13886" y="827082"/>
            <a:ext cx="65163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	Business goals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	O</a:t>
            </a:r>
            <a:r>
              <a:rPr lang="en-GB" dirty="0" smtClean="0">
                <a:solidFill>
                  <a:schemeClr val="bg1"/>
                </a:solidFill>
              </a:rPr>
              <a:t>perational constraints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Employee preferences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Ergonomics and repetitive strain</a:t>
            </a:r>
          </a:p>
          <a:p>
            <a:pPr lvl="2"/>
            <a:endParaRPr lang="en-GB" dirty="0" smtClean="0">
              <a:solidFill>
                <a:schemeClr val="bg1"/>
              </a:solidFill>
            </a:endParaRPr>
          </a:p>
          <a:p>
            <a:pPr lvl="2"/>
            <a:endParaRPr lang="en-GB" dirty="0">
              <a:solidFill>
                <a:schemeClr val="bg1"/>
              </a:solidFill>
            </a:endParaRPr>
          </a:p>
          <a:p>
            <a:pPr lvl="2"/>
            <a:endParaRPr lang="en-GB" dirty="0" smtClean="0">
              <a:solidFill>
                <a:schemeClr val="bg1"/>
              </a:solidFill>
            </a:endParaRPr>
          </a:p>
          <a:p>
            <a:pPr lvl="2"/>
            <a:endParaRPr lang="en-GB" dirty="0">
              <a:solidFill>
                <a:schemeClr val="bg1"/>
              </a:solidFill>
            </a:endParaRP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	</a:t>
            </a:r>
            <a:endParaRPr lang="en-GB" dirty="0" smtClean="0">
              <a:solidFill>
                <a:schemeClr val="bg1"/>
              </a:solidFill>
            </a:endParaRP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Human </a:t>
            </a:r>
            <a:r>
              <a:rPr lang="en-GB" dirty="0">
                <a:solidFill>
                  <a:schemeClr val="bg1"/>
                </a:solidFill>
              </a:rPr>
              <a:t>factors </a:t>
            </a:r>
            <a:r>
              <a:rPr lang="en-GB" dirty="0" smtClean="0">
                <a:solidFill>
                  <a:schemeClr val="bg1"/>
                </a:solidFill>
              </a:rPr>
              <a:t>considerations of: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Diet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Exercise and sports participation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Community, volunteer involvement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Religious requirements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Family member impact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Social isolation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84" y="2823130"/>
            <a:ext cx="632340" cy="6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Starting Point Considerations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Good Start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</a:t>
            </a:r>
            <a:r>
              <a:rPr lang="en-GB" sz="2000" dirty="0" smtClean="0"/>
              <a:t>esigned for best balance business and human factors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Reflects object business criteria such as infrastructure, capacity, customer requirements.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Is reviewed for relevance on som</a:t>
            </a:r>
            <a:r>
              <a:rPr lang="en-GB" dirty="0" smtClean="0"/>
              <a:t>e frequency.</a:t>
            </a:r>
            <a:endParaRPr lang="en-GB" sz="2000" dirty="0" smtClean="0"/>
          </a:p>
          <a:p>
            <a:endParaRPr lang="en-GB" dirty="0"/>
          </a:p>
          <a:p>
            <a:r>
              <a:rPr lang="en-GB" sz="2000" dirty="0" smtClean="0"/>
              <a:t>understaffing, absenteeism, retention, quality of supervision/management.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Time to Re-Consider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679" y="2920464"/>
            <a:ext cx="4218063" cy="3686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Necessary requirements or charges resulting from </a:t>
            </a:r>
          </a:p>
          <a:p>
            <a:r>
              <a:rPr lang="en-GB" dirty="0" smtClean="0"/>
              <a:t>Under-staffing or under-planning</a:t>
            </a:r>
          </a:p>
          <a:p>
            <a:r>
              <a:rPr lang="en-GB" dirty="0" smtClean="0"/>
              <a:t>Absenteeism</a:t>
            </a:r>
          </a:p>
          <a:p>
            <a:r>
              <a:rPr lang="en-GB" dirty="0" smtClean="0"/>
              <a:t>Retention issues</a:t>
            </a:r>
          </a:p>
          <a:p>
            <a:r>
              <a:rPr lang="en-GB" dirty="0"/>
              <a:t>W</a:t>
            </a:r>
            <a:r>
              <a:rPr lang="en-GB" dirty="0" smtClean="0"/>
              <a:t>orker/management/union conflict</a:t>
            </a:r>
          </a:p>
          <a:p>
            <a:r>
              <a:rPr lang="en-GB" dirty="0"/>
              <a:t>S</a:t>
            </a:r>
            <a:r>
              <a:rPr lang="en-GB" dirty="0" smtClean="0"/>
              <a:t>upervisory leadership skills.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25826"/>
            <a:ext cx="7583487" cy="1044388"/>
          </a:xfrm>
        </p:spPr>
        <p:txBody>
          <a:bodyPr/>
          <a:lstStyle/>
          <a:p>
            <a:pPr algn="ctr"/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of Best Practices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299410"/>
            <a:ext cx="7583487" cy="47383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What shift configurations do you currently use?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What have you avoided or regretted doing?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What has worked best for you in the past?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 smtClean="0"/>
              <a:t>Types of schedules?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 smtClean="0"/>
              <a:t>Communications?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 smtClean="0"/>
              <a:t>Flexibility or “in lieu of” practices 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 smtClean="0"/>
              <a:t>Managing healthy eating on backshifts 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 smtClean="0"/>
              <a:t>Managing exercise and fatigue </a:t>
            </a:r>
          </a:p>
          <a:p>
            <a:pPr marL="860425" lvl="3" indent="0">
              <a:buNone/>
            </a:pPr>
            <a:r>
              <a:rPr lang="en-GB" dirty="0"/>
              <a:t> </a:t>
            </a:r>
            <a:r>
              <a:rPr lang="en-GB" dirty="0" smtClean="0"/>
              <a:t>   on extended shifts ?</a:t>
            </a:r>
          </a:p>
          <a:p>
            <a:pPr lvl="2"/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06" y="2993458"/>
            <a:ext cx="2882994" cy="38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3" y="271111"/>
            <a:ext cx="8200908" cy="1044388"/>
          </a:xfrm>
        </p:spPr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Abuse or Substance Use is Complicated By …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4255"/>
            <a:ext cx="7583487" cy="420893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General accessibility to substances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Impact of shift work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Impact of medical marijuana TBD in case law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Inability to screen in Canada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Ties to mental health and wellness….which came first?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40" y="4956128"/>
            <a:ext cx="3556426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01" y="-231168"/>
            <a:ext cx="7583487" cy="1044388"/>
          </a:xfrm>
        </p:spPr>
        <p:txBody>
          <a:bodyPr/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Know About Mental Illness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18" y="1102306"/>
            <a:ext cx="6528052" cy="42089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In any given week, at least 500,000 employed Canadians </a:t>
            </a:r>
            <a:br>
              <a:rPr lang="en-US" sz="1800" dirty="0" smtClean="0"/>
            </a:br>
            <a:r>
              <a:rPr lang="en-US" sz="1800" dirty="0" smtClean="0"/>
              <a:t>are unable to work due to mental health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The economic burden of mental illness is estimated at $51 billion per year. This includes health care costs, lost productivity, and reductions in health-related quality of life.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In Ontario the annual cost of alcohol-related health care, law enforcement, corrections, lost productivity, and other problems is estimated to be $5.3 billion.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 growing body of international evidence demonstrates that promotion, prevention, and early intervention initiatives show positive returns on investment.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Acknowledgement of Post Traumatic Stress Disorder  (PTSD)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9291" y="6611779"/>
            <a:ext cx="1737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Dr. Rakesh Jetly June 2015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81" y="4564345"/>
            <a:ext cx="2469094" cy="2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inuum-mobil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11"/>
            <a:ext cx="9144000" cy="5636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80" y="6657539"/>
            <a:ext cx="1737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Dr. Rakesh Jetly June 2015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0954" y="0"/>
            <a:ext cx="9042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Recognizing the Mental Health Continuum in the Workplace</a:t>
            </a:r>
            <a:endParaRPr lang="en-GB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5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10-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0" y="116960"/>
            <a:ext cx="9144000" cy="6616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80" y="6626648"/>
            <a:ext cx="1737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Dr. Rakesh Jetly June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62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7698552"/>
              </p:ext>
            </p:extLst>
          </p:nvPr>
        </p:nvGraphicFramePr>
        <p:xfrm>
          <a:off x="391373" y="242131"/>
          <a:ext cx="8505214" cy="521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6887" y="6023933"/>
            <a:ext cx="279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Ash Bender June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36" y="-280063"/>
            <a:ext cx="7583487" cy="1044388"/>
          </a:xfrm>
        </p:spPr>
        <p:txBody>
          <a:bodyPr/>
          <a:lstStyle/>
          <a:p>
            <a:pPr algn="ctr"/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for Occupational Health Intervention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9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88402"/>
          </a:xfrm>
        </p:spPr>
        <p:txBody>
          <a:bodyPr/>
          <a:lstStyle/>
          <a:p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189408"/>
            <a:ext cx="7583487" cy="4848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Why did it happened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did it happened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Who did it happened to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role did human factors play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81" y="340189"/>
            <a:ext cx="3244047" cy="224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47" y="2695535"/>
            <a:ext cx="2847079" cy="159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65" y="3962932"/>
            <a:ext cx="3308479" cy="207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03" y="4510269"/>
            <a:ext cx="3130014" cy="19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044388"/>
          </a:xfrm>
        </p:spPr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the “Plant Nurse”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9668"/>
            <a:ext cx="7969901" cy="4208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Over the last 30 years there has been a huge shifts in care and access…</a:t>
            </a:r>
          </a:p>
          <a:p>
            <a:pPr marL="0" indent="0">
              <a:buNone/>
            </a:pPr>
            <a:r>
              <a:rPr lang="en-GB" dirty="0" smtClean="0"/>
              <a:t>Dedicated nurses with long tenure at the plant crossing multiple shifts.  Knew employees well and was excellent quarter-back for Health and Wellness.</a:t>
            </a:r>
          </a:p>
          <a:p>
            <a:pPr marL="0" indent="0">
              <a:buNone/>
            </a:pPr>
            <a:r>
              <a:rPr lang="en-GB" dirty="0" smtClean="0"/>
              <a:t>Moved to ergonomics resource and then completing company required “Functional Ability Forms”</a:t>
            </a:r>
          </a:p>
          <a:p>
            <a:pPr marL="0" indent="0">
              <a:buNone/>
            </a:pPr>
            <a:r>
              <a:rPr lang="en-GB" dirty="0" smtClean="0"/>
              <a:t>Moved to outsourcing by large fee for service companies with supposed large team of health professionals to tap into</a:t>
            </a:r>
          </a:p>
          <a:p>
            <a:pPr marL="0" indent="0">
              <a:buNone/>
            </a:pPr>
            <a:r>
              <a:rPr lang="en-GB" dirty="0" smtClean="0"/>
              <a:t>Moved to front-line supervision needing to be very skilled without the same focus provides by an occupational health specialist.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437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Do?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Invest in strong front-line leaders.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Have open conversations.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Have and inforce policies.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Looks for trends and you will see them.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Budget for adhoc expert support proactively when you see the concerning trends.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88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87"/>
            <a:ext cx="9144000" cy="6754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6499" y="3392222"/>
            <a:ext cx="1938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Inter-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personal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0" y="-94480"/>
            <a:ext cx="8672193" cy="1044388"/>
          </a:xfrm>
        </p:spPr>
        <p:txBody>
          <a:bodyPr/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Your Organizational Structure Right?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10" y="1825876"/>
            <a:ext cx="3236634" cy="1849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64" y="3038590"/>
            <a:ext cx="2720885" cy="2089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598" y="5008959"/>
            <a:ext cx="3278731" cy="1775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16" y="4209348"/>
            <a:ext cx="3159877" cy="221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509" y="1279836"/>
            <a:ext cx="1977283" cy="2590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231" y="121707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75" y="-11526"/>
            <a:ext cx="7583487" cy="1044388"/>
          </a:xfrm>
        </p:spPr>
        <p:txBody>
          <a:bodyPr/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Has Your Back?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7076" y="2254102"/>
            <a:ext cx="4533900" cy="42089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</a:t>
            </a:r>
            <a:r>
              <a:rPr lang="en-US" sz="2800" dirty="0" smtClean="0"/>
              <a:t>end the garden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Fix the structure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Surround leader        with a great  </a:t>
            </a:r>
            <a:r>
              <a:rPr lang="en-US" sz="2800" dirty="0"/>
              <a:t> </a:t>
            </a:r>
            <a:r>
              <a:rPr lang="en-US" sz="2800" dirty="0" smtClean="0"/>
              <a:t>      support team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5610"/>
            <a:ext cx="4559300" cy="43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82" y="-61473"/>
            <a:ext cx="8743405" cy="1044388"/>
          </a:xfrm>
        </p:spPr>
        <p:txBody>
          <a:bodyPr/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Great Leaders Not Just Managers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284" y="1226372"/>
            <a:ext cx="4070871" cy="4070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3" y="1840933"/>
            <a:ext cx="3686895" cy="46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r>
              <a:rPr lang="en-US" b="1" u="sng" dirty="0" smtClean="0"/>
              <a:t>Assessing People on Your Team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21714"/>
            <a:ext cx="9283700" cy="6461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187" y="367133"/>
            <a:ext cx="2523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Functional</a:t>
            </a:r>
          </a:p>
          <a:p>
            <a:pPr algn="ctr"/>
            <a:r>
              <a:rPr lang="en-GB" sz="3200" dirty="0" smtClean="0"/>
              <a:t>Assessment Tool </a:t>
            </a:r>
          </a:p>
        </p:txBody>
      </p:sp>
    </p:spTree>
    <p:extLst>
      <p:ext uri="{BB962C8B-B14F-4D97-AF65-F5344CB8AC3E}">
        <p14:creationId xmlns:p14="http://schemas.microsoft.com/office/powerpoint/2010/main" val="4479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r>
              <a:rPr lang="en-US" b="1" u="sng" dirty="0" smtClean="0"/>
              <a:t>Assessing People on Your Team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21714"/>
            <a:ext cx="9283700" cy="6461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2204" y="3433641"/>
            <a:ext cx="1866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Skills &amp;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Abilities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29" y="228910"/>
            <a:ext cx="244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Functional</a:t>
            </a:r>
          </a:p>
          <a:p>
            <a:pPr algn="ctr"/>
            <a:r>
              <a:rPr lang="en-GB" sz="3200" dirty="0" smtClean="0"/>
              <a:t>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24421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r>
              <a:rPr lang="en-US" b="1" u="sng" dirty="0" smtClean="0"/>
              <a:t>Assessing People on Your Team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21714"/>
            <a:ext cx="9283700" cy="6461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2204" y="3433641"/>
            <a:ext cx="1866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Skills &amp;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Abilities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0504" y="3392222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Effort &amp;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Passion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28" y="228910"/>
            <a:ext cx="2396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Functional</a:t>
            </a:r>
          </a:p>
          <a:p>
            <a:pPr algn="ctr"/>
            <a:r>
              <a:rPr lang="en-GB" sz="3200" dirty="0" smtClean="0"/>
              <a:t>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6097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r>
              <a:rPr lang="en-US" b="1" u="sng" dirty="0" smtClean="0"/>
              <a:t>Assessing People on Your Team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21714"/>
            <a:ext cx="9283700" cy="6461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2204" y="3433641"/>
            <a:ext cx="1866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Skills &amp;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Abilities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0504" y="3392222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Effort &amp;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Passion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609" y="982963"/>
            <a:ext cx="176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Role Fit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28" y="228910"/>
            <a:ext cx="2406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Functional</a:t>
            </a:r>
          </a:p>
          <a:p>
            <a:pPr algn="ctr"/>
            <a:r>
              <a:rPr lang="en-GB" sz="3200" dirty="0" smtClean="0"/>
              <a:t>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37133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-203815"/>
            <a:ext cx="7583487" cy="1044388"/>
          </a:xfrm>
        </p:spPr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Your Reality?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35" y="1156440"/>
            <a:ext cx="4449008" cy="5848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“</a:t>
            </a:r>
            <a:r>
              <a:rPr lang="en-GB" sz="2000" i="1" dirty="0" smtClean="0"/>
              <a:t>Employees </a:t>
            </a:r>
            <a:r>
              <a:rPr lang="en-GB" sz="2000" i="1" dirty="0"/>
              <a:t>are a company's greatest asset - they're your competitive advantage. You want to attract and retain the best; provide them with encouragement, stimulus, and make them feel that they are an integral part of the company's mission</a:t>
            </a:r>
            <a:r>
              <a:rPr lang="en-GB" sz="2000" i="1" dirty="0" smtClean="0"/>
              <a:t>.”</a:t>
            </a:r>
            <a:endParaRPr lang="en-GB" sz="2000" i="1" dirty="0"/>
          </a:p>
          <a:p>
            <a:pPr marL="0" indent="0" algn="ctr">
              <a:buNone/>
            </a:pPr>
            <a:r>
              <a:rPr lang="en-GB" sz="1400" dirty="0" smtClean="0"/>
              <a:t>Anne Mulcahy, CEO of the Year 2008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000" i="1" dirty="0" smtClean="0"/>
              <a:t>“So </a:t>
            </a:r>
            <a:r>
              <a:rPr lang="en-GB" sz="2000" i="1" dirty="0"/>
              <a:t>much of </a:t>
            </a:r>
            <a:r>
              <a:rPr lang="en-GB" sz="2000" i="1" dirty="0" smtClean="0"/>
              <a:t>what </a:t>
            </a:r>
            <a:r>
              <a:rPr lang="en-GB" sz="2000" i="1" dirty="0"/>
              <a:t>we call </a:t>
            </a:r>
            <a:r>
              <a:rPr lang="en-GB" sz="2000" i="1" dirty="0" smtClean="0"/>
              <a:t>management </a:t>
            </a:r>
            <a:r>
              <a:rPr lang="en-GB" sz="2000" i="1" dirty="0"/>
              <a:t>consists in making it difficult for people to </a:t>
            </a:r>
            <a:r>
              <a:rPr lang="en-GB" sz="2000" i="1" dirty="0" smtClean="0"/>
              <a:t>work</a:t>
            </a:r>
            <a:r>
              <a:rPr lang="en-GB" sz="1000" i="1" dirty="0" smtClean="0"/>
              <a:t>.”</a:t>
            </a:r>
            <a:r>
              <a:rPr lang="en-GB" sz="1000" dirty="0" smtClean="0"/>
              <a:t> </a:t>
            </a:r>
          </a:p>
          <a:p>
            <a:pPr marL="0" indent="0" algn="ctr">
              <a:buNone/>
            </a:pPr>
            <a:r>
              <a:rPr lang="en-GB" sz="1000" dirty="0" smtClean="0"/>
              <a:t>       </a:t>
            </a:r>
            <a:r>
              <a:rPr lang="en-GB" sz="1400" dirty="0" smtClean="0"/>
              <a:t>Peter Drucker, Management Consultant</a:t>
            </a:r>
          </a:p>
          <a:p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3989672" y="3805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 Neue"/>
              </a:rPr>
              <a:t/>
            </a:r>
            <a:br>
              <a:rPr lang="en-GB" dirty="0">
                <a:solidFill>
                  <a:srgbClr val="000000"/>
                </a:solidFill>
                <a:latin typeface="Helvetica Neue"/>
              </a:rPr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68" y="1217184"/>
            <a:ext cx="3778077" cy="2482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091" y="3939577"/>
            <a:ext cx="2107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What portion of your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resources and energy are spent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on physical assets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vs. human assets?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42" y="4308381"/>
            <a:ext cx="1254815" cy="13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182" y="97490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HIGH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2676" y="974904"/>
            <a:ext cx="2450374" cy="2090912"/>
          </a:xfrm>
          <a:prstGeom prst="rect">
            <a:avLst/>
          </a:prstGeom>
          <a:solidFill>
            <a:srgbClr val="02D2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HIGH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82" y="3065816"/>
            <a:ext cx="2450374" cy="209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5847" y="304926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930" y="5864734"/>
            <a:ext cx="5724000" cy="2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2622" y="873981"/>
            <a:ext cx="0" cy="4859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045" y="3945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2484" y="532745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50736" y="5341245"/>
            <a:ext cx="129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6921" y="1835694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34635" y="2848112"/>
            <a:ext cx="241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Transparency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361" y="5981657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Accountability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6379" y="94872"/>
            <a:ext cx="549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GB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Tool</a:t>
            </a:r>
            <a:endParaRPr lang="en-GB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4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182" y="97490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556" y="974904"/>
            <a:ext cx="2450374" cy="2090912"/>
          </a:xfrm>
          <a:prstGeom prst="rect">
            <a:avLst/>
          </a:prstGeom>
          <a:solidFill>
            <a:srgbClr val="02D2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Sets clear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xpectations and invests the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 review and calibrate with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82" y="3065816"/>
            <a:ext cx="2450374" cy="209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4556" y="3065816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930" y="5864734"/>
            <a:ext cx="5724000" cy="2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2622" y="873981"/>
            <a:ext cx="0" cy="4859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045" y="3945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513" y="520696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113" y="527991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5021" y="135866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73758" y="2878889"/>
            <a:ext cx="20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Transparency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361" y="598165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Accountability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9937" y="130811"/>
            <a:ext cx="549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5414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182" y="97490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Everyone sees that certain individuals not contributing.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556" y="974904"/>
            <a:ext cx="2450374" cy="2090912"/>
          </a:xfrm>
          <a:prstGeom prst="rect">
            <a:avLst/>
          </a:prstGeom>
          <a:solidFill>
            <a:srgbClr val="02D2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Sets clear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xpectations and invests the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 review and calibrate with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82" y="3065816"/>
            <a:ext cx="2450374" cy="209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4556" y="3065816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930" y="5864734"/>
            <a:ext cx="5724000" cy="2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2622" y="873981"/>
            <a:ext cx="0" cy="4859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045" y="3945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513" y="520696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113" y="527991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5021" y="135866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73758" y="2878889"/>
            <a:ext cx="20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Transparency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361" y="598165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Accountability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4254" y="178639"/>
            <a:ext cx="5492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Assessment Tool</a:t>
            </a:r>
          </a:p>
          <a:p>
            <a:endParaRPr lang="en-GB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4930" y="2147777"/>
            <a:ext cx="20589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Implement an objective performance management system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182" y="97490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Everyone sees that certain individuals not contributing.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556" y="974904"/>
            <a:ext cx="2450374" cy="2090912"/>
          </a:xfrm>
          <a:prstGeom prst="rect">
            <a:avLst/>
          </a:prstGeom>
          <a:solidFill>
            <a:srgbClr val="02D2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Sets clear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xpectations and invests the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 review and calibrate with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82" y="3065816"/>
            <a:ext cx="2450374" cy="209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4556" y="3065816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Holds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eople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ccountable but not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ell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alibrated.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Looks to blame.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930" y="5864734"/>
            <a:ext cx="5724000" cy="2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2622" y="873981"/>
            <a:ext cx="0" cy="4859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045" y="3945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513" y="520696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113" y="527991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5021" y="135866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73758" y="2878889"/>
            <a:ext cx="20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Transparency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361" y="598165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Accountability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436" y="174644"/>
            <a:ext cx="549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Assessment Tool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3849" y="1727997"/>
            <a:ext cx="1784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Spend time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with cross-section of organization and be “present” to understand cause and effect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182" y="974904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Everyone sees that certain individuals not contributing.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556" y="974904"/>
            <a:ext cx="2450374" cy="2090912"/>
          </a:xfrm>
          <a:prstGeom prst="rect">
            <a:avLst/>
          </a:prstGeom>
          <a:solidFill>
            <a:srgbClr val="02D2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Sets clear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xpectations and invests the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 review and calibrate with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82" y="3065816"/>
            <a:ext cx="2450374" cy="209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standards defined or consistency adhered to.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“Favoritism” or earned rights through tenure.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4556" y="3065816"/>
            <a:ext cx="2450374" cy="20909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Holds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eople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ccountable but not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ell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alibrated.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Looks to blame.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930" y="5864734"/>
            <a:ext cx="5724000" cy="2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2622" y="873981"/>
            <a:ext cx="0" cy="4859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045" y="3945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513" y="520696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113" y="5279917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5021" y="135866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73758" y="2878889"/>
            <a:ext cx="20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Transparency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361" y="598165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Accountability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781" y="209417"/>
            <a:ext cx="5957988" cy="102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Assessment Tool</a:t>
            </a:r>
          </a:p>
          <a:p>
            <a:endParaRPr lang="en-GB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375" y="2269250"/>
            <a:ext cx="1780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Evaluate the risk of having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 this leader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i</a:t>
            </a:r>
            <a:r>
              <a:rPr lang="en-GB" sz="2000" dirty="0" smtClean="0">
                <a:solidFill>
                  <a:schemeClr val="bg1"/>
                </a:solidFill>
              </a:rPr>
              <a:t>n the organization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125" y="375646"/>
            <a:ext cx="887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is something you can change quickly</a:t>
            </a:r>
            <a:endParaRPr lang="en-GB" sz="3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1" y="1279308"/>
            <a:ext cx="4371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Define future reasons to </a:t>
            </a:r>
            <a:r>
              <a:rPr lang="en-GB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celebrate</a:t>
            </a:r>
            <a:r>
              <a:rPr lang="en-GB" sz="2400" dirty="0" smtClean="0">
                <a:solidFill>
                  <a:schemeClr val="bg1"/>
                </a:solidFill>
              </a:rPr>
              <a:t> which are aligned to your 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Define what behaviours you will </a:t>
            </a:r>
            <a:r>
              <a:rPr lang="en-GB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r>
              <a:rPr lang="en-GB" sz="2400" dirty="0" smtClean="0">
                <a:solidFill>
                  <a:schemeClr val="bg1"/>
                </a:solidFill>
              </a:rPr>
              <a:t> which are aligned  to your values.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Define what behaviours are </a:t>
            </a:r>
            <a:r>
              <a:rPr lang="en-GB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“taboo”</a:t>
            </a:r>
            <a:r>
              <a:rPr lang="en-GB" sz="2400" dirty="0" smtClean="0">
                <a:solidFill>
                  <a:schemeClr val="bg1"/>
                </a:solidFill>
              </a:rPr>
              <a:t>  aligned to your values.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Put in place </a:t>
            </a:r>
            <a:r>
              <a:rPr lang="en-GB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rituals</a:t>
            </a:r>
            <a:r>
              <a:rPr lang="en-GB" sz="2400" dirty="0" smtClean="0">
                <a:solidFill>
                  <a:schemeClr val="bg1"/>
                </a:solidFill>
              </a:rPr>
              <a:t> to monitor  that strategies are being effectively implemented.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6" y="1869858"/>
            <a:ext cx="3831062" cy="33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04" y="-141194"/>
            <a:ext cx="8316228" cy="1044388"/>
          </a:xfrm>
        </p:spPr>
        <p:txBody>
          <a:bodyPr/>
          <a:lstStyle/>
          <a:p>
            <a:r>
              <a:rPr lang="en-GB" sz="2800" b="1" u="sng" dirty="0" smtClean="0"/>
              <a:t>How Might We Take Into Account  Human Factors</a:t>
            </a:r>
            <a:endParaRPr lang="en-GB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632" y="1183908"/>
            <a:ext cx="5024387" cy="4219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You have been asked to be on a Steering Team that is building a greenfield, state-of-the art new production facility that is poised to capitalize on a massive export opportunity.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Flawlessly executing and demonstrating continuous improvement in a highly competitive global market is imperative to be successful.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You are in a working session determining the investments in your staffing and considering the return on investment for each.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40" y="1009072"/>
            <a:ext cx="3029701" cy="24810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0840" y="3798094"/>
            <a:ext cx="3029701" cy="25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-77488"/>
            <a:ext cx="8552493" cy="1013153"/>
          </a:xfrm>
        </p:spPr>
        <p:txBody>
          <a:bodyPr/>
          <a:lstStyle/>
          <a:p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Your 3 Highest Ranking Priorities Be?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997998"/>
            <a:ext cx="8518357" cy="56032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900" b="1" dirty="0" smtClean="0"/>
              <a:t>Environmental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A well balanced safety program including policies on use of mobile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A robust 5S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Other?</a:t>
            </a:r>
          </a:p>
          <a:p>
            <a:pPr marL="0" indent="0">
              <a:buNone/>
            </a:pPr>
            <a:r>
              <a:rPr lang="en-GB" sz="2900" b="1" dirty="0" smtClean="0"/>
              <a:t>Personal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Alternative or flexible shift 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Facilities and flexibility to support healthy eating and exercise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Training for supervision including 3</a:t>
            </a:r>
            <a:r>
              <a:rPr lang="en-GB" baseline="30000" dirty="0" smtClean="0"/>
              <a:t>rd</a:t>
            </a:r>
            <a:r>
              <a:rPr lang="en-GB" dirty="0" smtClean="0"/>
              <a:t> party resources to support substance abuse and mental health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Other?</a:t>
            </a:r>
          </a:p>
          <a:p>
            <a:pPr marL="0" indent="0">
              <a:buNone/>
            </a:pPr>
            <a:r>
              <a:rPr lang="en-GB" sz="2900" b="1" dirty="0" smtClean="0"/>
              <a:t>Interpersonal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Leadership investment in managing against Vision, Mission, Values, Culture</a:t>
            </a:r>
            <a:r>
              <a:rPr lang="en-GB" dirty="0"/>
              <a:t>	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Hiring of “Top Tier” leadership with demonstrated success in talent development and performance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Rewards and recognition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Other?</a:t>
            </a:r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81" y="5335305"/>
            <a:ext cx="2030259" cy="15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0" y="-141194"/>
            <a:ext cx="7583487" cy="1044388"/>
          </a:xfrm>
        </p:spPr>
        <p:txBody>
          <a:bodyPr/>
          <a:lstStyle/>
          <a:p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Factors In Manufacturing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901" y="1041769"/>
            <a:ext cx="7583487" cy="4208930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Have a set of values to live 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Start by having the conversation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Calibrate where you really 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Make one simple change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9" y="5370025"/>
            <a:ext cx="1548518" cy="1585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169601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“Leaders </a:t>
            </a:r>
            <a:r>
              <a:rPr lang="en-GB" sz="2800" dirty="0">
                <a:solidFill>
                  <a:schemeClr val="bg1"/>
                </a:solidFill>
              </a:rPr>
              <a:t>think and talk about the solutions. Followers think and talk about the problems</a:t>
            </a:r>
            <a:r>
              <a:rPr lang="en-GB" sz="2800" dirty="0" smtClean="0">
                <a:solidFill>
                  <a:schemeClr val="bg1"/>
                </a:solidFill>
              </a:rPr>
              <a:t>.” 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Brian Tracy Organizational Trainer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1" y="5825213"/>
            <a:ext cx="1008954" cy="1032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045" y="607999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Diane Richard</a:t>
            </a:r>
          </a:p>
          <a:p>
            <a:r>
              <a:rPr lang="en-GB" sz="1400" smtClean="0"/>
              <a:t>diane@diatomconsulting.ca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42072" y="5705876"/>
            <a:ext cx="4701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(L) = Lacking </a:t>
            </a:r>
          </a:p>
          <a:p>
            <a:r>
              <a:rPr lang="en-GB" dirty="0" smtClean="0"/>
              <a:t>Medium (M) = Opportunity for Improvement</a:t>
            </a:r>
          </a:p>
          <a:p>
            <a:r>
              <a:rPr lang="en-GB" dirty="0" smtClean="0"/>
              <a:t>High (H) = A strength to preserve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386"/>
            <a:ext cx="9095873" cy="50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4"/>
            <a:ext cx="9144000" cy="6754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5202" y="3610096"/>
            <a:ext cx="191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Personal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6499" y="3392222"/>
            <a:ext cx="1938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Inter-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personal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4343" y="1102022"/>
            <a:ext cx="314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173" y="6419405"/>
            <a:ext cx="35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Human Factors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4"/>
            <a:ext cx="9144000" cy="67544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4343" y="1102022"/>
            <a:ext cx="314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14" y="-550737"/>
            <a:ext cx="8662737" cy="1379275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 perceive safety is sincerely a priority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47" y="1148425"/>
            <a:ext cx="18954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3" y="3091525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183" y="4834600"/>
            <a:ext cx="2133600" cy="1848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0" y="4832013"/>
            <a:ext cx="2433783" cy="1806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363" y="3079413"/>
            <a:ext cx="196482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47" y="4834600"/>
            <a:ext cx="2105853" cy="180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658" y="1110450"/>
            <a:ext cx="2676525" cy="1981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1700" y="1660364"/>
            <a:ext cx="40318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Standards known and followed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Training provided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Proactive internal auditing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Robust incident investigation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Industrial hygiene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Employee engagement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Continuous improvement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Key milestones celebrated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15" y="-230892"/>
            <a:ext cx="7583487" cy="1044388"/>
          </a:xfrm>
        </p:spPr>
        <p:txBody>
          <a:bodyPr/>
          <a:lstStyle/>
          <a:p>
            <a:pPr algn="ctr"/>
            <a:r>
              <a:rPr lang="en-GB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“5S”</a:t>
            </a:r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7" y="979415"/>
            <a:ext cx="3138156" cy="2684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57" y="3771852"/>
            <a:ext cx="3138156" cy="269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873" y="1694361"/>
            <a:ext cx="45998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Work should be a sense of pride vs. frustration.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Policies and standards increase consistency and reduce peer conflict.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Job aids and standardization support job rotations.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2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35" y="21714"/>
            <a:ext cx="7583487" cy="1044388"/>
          </a:xfrm>
        </p:spPr>
        <p:txBody>
          <a:bodyPr/>
          <a:lstStyle/>
          <a:p>
            <a:pPr algn="ctr"/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51" y="584906"/>
            <a:ext cx="7583487" cy="98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4"/>
            <a:ext cx="9144000" cy="6754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5202" y="3610096"/>
            <a:ext cx="191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Personal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42" y="-141194"/>
            <a:ext cx="7583487" cy="1044388"/>
          </a:xfrm>
        </p:spPr>
        <p:txBody>
          <a:bodyPr/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to Always 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onnected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443" y="1291947"/>
            <a:ext cx="3235182" cy="31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5" y="1362054"/>
            <a:ext cx="1566477" cy="156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9" y="5069847"/>
            <a:ext cx="3648075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65" y="3154620"/>
            <a:ext cx="1597218" cy="1576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63" y="1291947"/>
            <a:ext cx="2190750" cy="20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952" y="4660948"/>
            <a:ext cx="1799768" cy="1799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958" y="3528621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1270</Words>
  <Application>Microsoft Office PowerPoint</Application>
  <PresentationFormat>On-screen Show (4:3)</PresentationFormat>
  <Paragraphs>317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Courier New</vt:lpstr>
      <vt:lpstr>Helvetica Neue</vt:lpstr>
      <vt:lpstr>Trebuchet MS</vt:lpstr>
      <vt:lpstr>Wingdings</vt:lpstr>
      <vt:lpstr>Wingdings 2</vt:lpstr>
      <vt:lpstr>Revolution</vt:lpstr>
      <vt:lpstr>HUMAN FACTORS IN MANUFACTURING</vt:lpstr>
      <vt:lpstr>What happened?</vt:lpstr>
      <vt:lpstr>Which is Your Reality?</vt:lpstr>
      <vt:lpstr>PowerPoint Presentation</vt:lpstr>
      <vt:lpstr>PowerPoint Presentation</vt:lpstr>
      <vt:lpstr> Employees perceive safety is sincerely a priority</vt:lpstr>
      <vt:lpstr>Leverage “5S” </vt:lpstr>
      <vt:lpstr>PowerPoint Presentation</vt:lpstr>
      <vt:lpstr>The Need to Always Be Connected</vt:lpstr>
      <vt:lpstr>Create Balanced Expectations</vt:lpstr>
      <vt:lpstr>Tips for Managing Personal Time and Social Media</vt:lpstr>
      <vt:lpstr>What the Shift Schedule Must Take into Account</vt:lpstr>
      <vt:lpstr>Your Starting Point Considerations</vt:lpstr>
      <vt:lpstr>Sharing of Best Practices</vt:lpstr>
      <vt:lpstr>Substance Abuse or Substance Use is Complicated By …</vt:lpstr>
      <vt:lpstr>What We Know About Mental Illness</vt:lpstr>
      <vt:lpstr>PowerPoint Presentation</vt:lpstr>
      <vt:lpstr>PowerPoint Presentation</vt:lpstr>
      <vt:lpstr>Model for Occupational Health Intervention</vt:lpstr>
      <vt:lpstr>The evolution of the “Plant Nurse”</vt:lpstr>
      <vt:lpstr>What You Can Do?</vt:lpstr>
      <vt:lpstr>PowerPoint Presentation</vt:lpstr>
      <vt:lpstr>Is Your Organizational Structure Right?</vt:lpstr>
      <vt:lpstr>Who Has Your Back?</vt:lpstr>
      <vt:lpstr>Pick Great Leaders Not Just Managers</vt:lpstr>
      <vt:lpstr>Assessing People on Your Team</vt:lpstr>
      <vt:lpstr>Assessing People on Your Team</vt:lpstr>
      <vt:lpstr>Assessing People on Your Team</vt:lpstr>
      <vt:lpstr>Assessing People on Your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Might We Take Into Account  Human Factors</vt:lpstr>
      <vt:lpstr>What Would Your 3 Highest Ranking Priorities Be?</vt:lpstr>
      <vt:lpstr>Human Factors In Manufacturing</vt:lpstr>
      <vt:lpstr>PowerPoint Presentation</vt:lpstr>
    </vt:vector>
  </TitlesOfParts>
  <Company>Eastern Ontario Software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FACTORS FOR MANUFACTURING</dc:title>
  <dc:creator>Eric Richard</dc:creator>
  <cp:lastModifiedBy>Thomas Richard</cp:lastModifiedBy>
  <cp:revision>304</cp:revision>
  <dcterms:created xsi:type="dcterms:W3CDTF">2015-08-10T18:40:16Z</dcterms:created>
  <dcterms:modified xsi:type="dcterms:W3CDTF">2015-11-05T13:42:29Z</dcterms:modified>
</cp:coreProperties>
</file>