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257" r:id="rId3"/>
    <p:sldId id="274" r:id="rId4"/>
    <p:sldId id="295" r:id="rId5"/>
    <p:sldId id="275" r:id="rId6"/>
    <p:sldId id="287" r:id="rId7"/>
    <p:sldId id="296" r:id="rId8"/>
    <p:sldId id="299" r:id="rId9"/>
    <p:sldId id="276" r:id="rId10"/>
    <p:sldId id="277" r:id="rId11"/>
    <p:sldId id="259" r:id="rId12"/>
    <p:sldId id="278" r:id="rId13"/>
    <p:sldId id="273" r:id="rId14"/>
    <p:sldId id="292" r:id="rId15"/>
    <p:sldId id="282" r:id="rId16"/>
    <p:sldId id="293" r:id="rId17"/>
    <p:sldId id="269" r:id="rId18"/>
    <p:sldId id="288" r:id="rId19"/>
    <p:sldId id="279" r:id="rId20"/>
    <p:sldId id="290" r:id="rId21"/>
    <p:sldId id="297" r:id="rId22"/>
    <p:sldId id="280" r:id="rId23"/>
    <p:sldId id="281" r:id="rId24"/>
    <p:sldId id="283" r:id="rId25"/>
    <p:sldId id="286" r:id="rId26"/>
    <p:sldId id="263" r:id="rId27"/>
    <p:sldId id="258" r:id="rId28"/>
    <p:sldId id="261" r:id="rId29"/>
    <p:sldId id="260" r:id="rId30"/>
    <p:sldId id="262" r:id="rId31"/>
    <p:sldId id="264" r:id="rId32"/>
    <p:sldId id="265" r:id="rId33"/>
    <p:sldId id="267" r:id="rId34"/>
    <p:sldId id="268" r:id="rId35"/>
    <p:sldId id="270" r:id="rId36"/>
    <p:sldId id="266" r:id="rId37"/>
    <p:sldId id="284" r:id="rId38"/>
    <p:sldId id="298" r:id="rId39"/>
    <p:sldId id="271" r:id="rId40"/>
    <p:sldId id="272" r:id="rId41"/>
    <p:sldId id="289" r:id="rId42"/>
    <p:sldId id="291" r:id="rId43"/>
    <p:sldId id="294" r:id="rId44"/>
    <p:sldId id="300" r:id="rId45"/>
    <p:sldId id="285" r:id="rId46"/>
  </p:sldIdLst>
  <p:sldSz cx="9144000" cy="6858000" type="screen4x3"/>
  <p:notesSz cx="7023100" cy="93091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vor Copeland" initials="T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81C"/>
    <a:srgbClr val="EDB512"/>
    <a:srgbClr val="144D29"/>
    <a:srgbClr val="BFBFBF"/>
    <a:srgbClr val="076324"/>
    <a:srgbClr val="000000"/>
    <a:srgbClr val="77A845"/>
    <a:srgbClr val="008000"/>
    <a:srgbClr val="66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80718" autoAdjust="0"/>
  </p:normalViewPr>
  <p:slideViewPr>
    <p:cSldViewPr>
      <p:cViewPr varScale="1">
        <p:scale>
          <a:sx n="74" d="100"/>
          <a:sy n="74" d="100"/>
        </p:scale>
        <p:origin x="-189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2" d="100"/>
          <a:sy n="42" d="100"/>
        </p:scale>
        <p:origin x="2309" y="6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a:defRPr sz="1200"/>
            </a:lvl1pPr>
          </a:lstStyle>
          <a:p>
            <a:endParaRPr lang="en-CA" dirty="0"/>
          </a:p>
        </p:txBody>
      </p:sp>
      <p:sp>
        <p:nvSpPr>
          <p:cNvPr id="3" name="Date Placeholder 2"/>
          <p:cNvSpPr>
            <a:spLocks noGrp="1"/>
          </p:cNvSpPr>
          <p:nvPr>
            <p:ph type="dt" sz="quarter" idx="1"/>
          </p:nvPr>
        </p:nvSpPr>
        <p:spPr>
          <a:xfrm>
            <a:off x="3977928" y="1"/>
            <a:ext cx="3043649" cy="464839"/>
          </a:xfrm>
          <a:prstGeom prst="rect">
            <a:avLst/>
          </a:prstGeom>
        </p:spPr>
        <p:txBody>
          <a:bodyPr vert="horz" lIns="88276" tIns="44138" rIns="88276" bIns="44138" rtlCol="0"/>
          <a:lstStyle>
            <a:lvl1pPr algn="r">
              <a:defRPr sz="1200"/>
            </a:lvl1pPr>
          </a:lstStyle>
          <a:p>
            <a:fld id="{25DE2BCC-8B34-4B38-B25B-0A0B78D58379}" type="datetimeFigureOut">
              <a:rPr lang="en-CA" smtClean="0"/>
              <a:pPr/>
              <a:t>2017-02-21</a:t>
            </a:fld>
            <a:endParaRPr lang="en-CA" dirty="0"/>
          </a:p>
        </p:txBody>
      </p:sp>
      <p:sp>
        <p:nvSpPr>
          <p:cNvPr id="4" name="Footer Placeholder 3"/>
          <p:cNvSpPr>
            <a:spLocks noGrp="1"/>
          </p:cNvSpPr>
          <p:nvPr>
            <p:ph type="ftr" sz="quarter" idx="2"/>
          </p:nvPr>
        </p:nvSpPr>
        <p:spPr>
          <a:xfrm>
            <a:off x="0" y="8842723"/>
            <a:ext cx="3043649" cy="464839"/>
          </a:xfrm>
          <a:prstGeom prst="rect">
            <a:avLst/>
          </a:prstGeom>
        </p:spPr>
        <p:txBody>
          <a:bodyPr vert="horz" lIns="88276" tIns="44138" rIns="88276" bIns="44138"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88276" tIns="44138" rIns="88276" bIns="44138" rtlCol="0" anchor="b"/>
          <a:lstStyle>
            <a:lvl1pPr algn="r">
              <a:defRPr sz="1200"/>
            </a:lvl1pPr>
          </a:lstStyle>
          <a:p>
            <a:fld id="{2B1450A4-A6E2-45BB-87EC-51953E965E37}" type="slidenum">
              <a:rPr lang="en-CA" smtClean="0"/>
              <a:pPr/>
              <a:t>‹#›</a:t>
            </a:fld>
            <a:endParaRPr lang="en-CA" dirty="0"/>
          </a:p>
        </p:txBody>
      </p:sp>
    </p:spTree>
    <p:extLst>
      <p:ext uri="{BB962C8B-B14F-4D97-AF65-F5344CB8AC3E}">
        <p14:creationId xmlns:p14="http://schemas.microsoft.com/office/powerpoint/2010/main" val="572559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defTabSz="933337">
              <a:defRPr sz="1300"/>
            </a:lvl1pPr>
          </a:lstStyle>
          <a:p>
            <a:pPr>
              <a:defRPr/>
            </a:pPr>
            <a:endParaRPr lang="en-US" dirty="0"/>
          </a:p>
        </p:txBody>
      </p:sp>
      <p:sp>
        <p:nvSpPr>
          <p:cNvPr id="22531" name="Rectangle 3"/>
          <p:cNvSpPr>
            <a:spLocks noGrp="1" noChangeArrowheads="1"/>
          </p:cNvSpPr>
          <p:nvPr>
            <p:ph type="dt" idx="1"/>
          </p:nvPr>
        </p:nvSpPr>
        <p:spPr bwMode="auto">
          <a:xfrm>
            <a:off x="3977928"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337">
              <a:defRPr sz="13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02616" y="4422131"/>
            <a:ext cx="5617870" cy="4188171"/>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defTabSz="933337">
              <a:defRPr sz="1300"/>
            </a:lvl1pPr>
          </a:lstStyle>
          <a:p>
            <a:pPr>
              <a:defRPr/>
            </a:pPr>
            <a:endParaRPr lang="en-US" dirty="0"/>
          </a:p>
        </p:txBody>
      </p:sp>
      <p:sp>
        <p:nvSpPr>
          <p:cNvPr id="22535" name="Rectangle 7"/>
          <p:cNvSpPr>
            <a:spLocks noGrp="1" noChangeArrowheads="1"/>
          </p:cNvSpPr>
          <p:nvPr>
            <p:ph type="sldNum" sz="quarter" idx="5"/>
          </p:nvPr>
        </p:nvSpPr>
        <p:spPr bwMode="auto">
          <a:xfrm>
            <a:off x="3977928"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337">
              <a:defRPr sz="1300"/>
            </a:lvl1pPr>
          </a:lstStyle>
          <a:p>
            <a:pPr>
              <a:defRPr/>
            </a:pPr>
            <a:fld id="{BBCA2A6E-C0D3-43CE-AEF4-57132E03AB2D}" type="slidenum">
              <a:rPr lang="en-US"/>
              <a:pPr>
                <a:defRPr/>
              </a:pPr>
              <a:t>‹#›</a:t>
            </a:fld>
            <a:endParaRPr lang="en-US" dirty="0"/>
          </a:p>
        </p:txBody>
      </p:sp>
    </p:spTree>
    <p:extLst>
      <p:ext uri="{BB962C8B-B14F-4D97-AF65-F5344CB8AC3E}">
        <p14:creationId xmlns:p14="http://schemas.microsoft.com/office/powerpoint/2010/main" val="1592991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a:t>
            </a:fld>
            <a:endParaRPr lang="en-US" dirty="0"/>
          </a:p>
        </p:txBody>
      </p:sp>
    </p:spTree>
    <p:extLst>
      <p:ext uri="{BB962C8B-B14F-4D97-AF65-F5344CB8AC3E}">
        <p14:creationId xmlns:p14="http://schemas.microsoft.com/office/powerpoint/2010/main" val="3803547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13</a:t>
            </a:fld>
            <a:endParaRPr lang="en-US" dirty="0"/>
          </a:p>
        </p:txBody>
      </p:sp>
    </p:spTree>
    <p:extLst>
      <p:ext uri="{BB962C8B-B14F-4D97-AF65-F5344CB8AC3E}">
        <p14:creationId xmlns:p14="http://schemas.microsoft.com/office/powerpoint/2010/main" val="123319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smtClean="0"/>
              <a:t>In theory, the two systems can be shown to be equivalent: the same prices generating the same revenues for the government while giving the same reductions in emissions. And in practice, both cap and trade and carbon taxes are market-based, and either is better for the economy than a purely command-and-control approach. Finally, both theory and evidence suggest that if they’re designed well, both systems can reduce emissions. </a:t>
            </a:r>
          </a:p>
          <a:p>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15</a:t>
            </a:fld>
            <a:endParaRPr lang="en-US" dirty="0"/>
          </a:p>
        </p:txBody>
      </p:sp>
    </p:spTree>
    <p:extLst>
      <p:ext uri="{BB962C8B-B14F-4D97-AF65-F5344CB8AC3E}">
        <p14:creationId xmlns:p14="http://schemas.microsoft.com/office/powerpoint/2010/main" val="3269296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much as people seem</a:t>
            </a:r>
            <a:r>
              <a:rPr lang="en-CA" baseline="0" dirty="0" smtClean="0"/>
              <a:t> to indicate cow manure is the cause of global warming, you can see that its really transportation, industry, then heating</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16</a:t>
            </a:fld>
            <a:endParaRPr lang="en-US" dirty="0"/>
          </a:p>
        </p:txBody>
      </p:sp>
    </p:spTree>
    <p:extLst>
      <p:ext uri="{BB962C8B-B14F-4D97-AF65-F5344CB8AC3E}">
        <p14:creationId xmlns:p14="http://schemas.microsoft.com/office/powerpoint/2010/main" val="210512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914400" rtl="0" eaLnBrk="1" fontAlgn="base" latinLnBrk="0" hangingPunct="1">
              <a:lnSpc>
                <a:spcPct val="100000"/>
              </a:lnSpc>
              <a:spcBef>
                <a:spcPct val="20000"/>
              </a:spcBef>
              <a:spcAft>
                <a:spcPct val="10000"/>
              </a:spcAft>
              <a:buClr>
                <a:srgbClr val="144D29"/>
              </a:buClr>
              <a:buSzTx/>
              <a:buFont typeface="Arial" charset="0"/>
              <a:buChar char="–"/>
              <a:tabLst/>
              <a:defRPr/>
            </a:pPr>
            <a:r>
              <a:rPr kumimoji="0" lang="en-CA" sz="2800" b="0" i="0" u="none" strike="noStrike" kern="0" cap="none" spc="0" normalizeH="0" baseline="0" noProof="0" dirty="0" smtClean="0">
                <a:ln>
                  <a:noFill/>
                </a:ln>
                <a:solidFill>
                  <a:srgbClr val="595959"/>
                </a:solidFill>
                <a:effectLst/>
                <a:uLnTx/>
                <a:uFillTx/>
                <a:latin typeface="Century Gothic"/>
              </a:rPr>
              <a:t>Applies to prescribed facilities such as:</a:t>
            </a:r>
          </a:p>
          <a:p>
            <a:pPr marL="1143000" marR="0" lvl="2" indent="-228600" algn="l" defTabSz="914400" rtl="0" eaLnBrk="1" fontAlgn="base" latinLnBrk="0" hangingPunct="1">
              <a:lnSpc>
                <a:spcPct val="100000"/>
              </a:lnSpc>
              <a:spcBef>
                <a:spcPct val="20000"/>
              </a:spcBef>
              <a:spcAft>
                <a:spcPct val="10000"/>
              </a:spcAft>
              <a:buClr>
                <a:srgbClr val="EDB512"/>
              </a:buClr>
              <a:buSzTx/>
              <a:buFontTx/>
              <a:buChar char="•"/>
              <a:tabLst/>
              <a:defRPr/>
            </a:pPr>
            <a:r>
              <a:rPr kumimoji="0" lang="en-CA" sz="2000" b="0" i="0" u="none" strike="noStrike" kern="0" cap="none" spc="0" normalizeH="0" baseline="0" noProof="0" dirty="0" smtClean="0">
                <a:ln>
                  <a:noFill/>
                </a:ln>
                <a:solidFill>
                  <a:srgbClr val="595959"/>
                </a:solidFill>
                <a:effectLst/>
                <a:uLnTx/>
                <a:uFillTx/>
                <a:latin typeface="Century Gothic"/>
              </a:rPr>
              <a:t>Hydrogen production</a:t>
            </a:r>
          </a:p>
          <a:p>
            <a:pPr marL="1143000" marR="0" lvl="2" indent="-228600" algn="l" defTabSz="914400" rtl="0" eaLnBrk="1" fontAlgn="base" latinLnBrk="0" hangingPunct="1">
              <a:lnSpc>
                <a:spcPct val="100000"/>
              </a:lnSpc>
              <a:spcBef>
                <a:spcPct val="20000"/>
              </a:spcBef>
              <a:spcAft>
                <a:spcPct val="10000"/>
              </a:spcAft>
              <a:buClr>
                <a:srgbClr val="EDB512"/>
              </a:buClr>
              <a:buSzTx/>
              <a:buFontTx/>
              <a:buChar char="•"/>
              <a:tabLst/>
              <a:defRPr/>
            </a:pPr>
            <a:r>
              <a:rPr kumimoji="0" lang="en-CA" sz="2000" b="0" i="0" u="none" strike="noStrike" kern="0" cap="none" spc="0" normalizeH="0" baseline="0" noProof="0" dirty="0" smtClean="0">
                <a:ln>
                  <a:noFill/>
                </a:ln>
                <a:solidFill>
                  <a:srgbClr val="595959"/>
                </a:solidFill>
                <a:effectLst/>
                <a:uLnTx/>
                <a:uFillTx/>
                <a:latin typeface="Century Gothic"/>
              </a:rPr>
              <a:t>Lime manufacturing 	</a:t>
            </a:r>
          </a:p>
          <a:p>
            <a:pPr marL="1143000" marR="0" lvl="2" indent="-228600" algn="l" defTabSz="914400" rtl="0" eaLnBrk="1" fontAlgn="base" latinLnBrk="0" hangingPunct="1">
              <a:lnSpc>
                <a:spcPct val="100000"/>
              </a:lnSpc>
              <a:spcBef>
                <a:spcPct val="20000"/>
              </a:spcBef>
              <a:spcAft>
                <a:spcPct val="10000"/>
              </a:spcAft>
              <a:buClr>
                <a:srgbClr val="EDB512"/>
              </a:buClr>
              <a:buSzTx/>
              <a:buFontTx/>
              <a:buChar char="•"/>
              <a:tabLst/>
              <a:defRPr/>
            </a:pPr>
            <a:r>
              <a:rPr kumimoji="0" lang="en-CA" sz="2000" b="0" i="0" u="none" strike="noStrike" kern="0" cap="none" spc="0" normalizeH="0" baseline="0" noProof="0" dirty="0" smtClean="0">
                <a:ln>
                  <a:noFill/>
                </a:ln>
                <a:solidFill>
                  <a:srgbClr val="595959"/>
                </a:solidFill>
                <a:effectLst/>
                <a:uLnTx/>
                <a:uFillTx/>
                <a:latin typeface="Century Gothic"/>
              </a:rPr>
              <a:t>Iron manufacturing</a:t>
            </a:r>
          </a:p>
          <a:p>
            <a:pPr marL="1143000" marR="0" lvl="2" indent="-228600" algn="l" defTabSz="914400" rtl="0" eaLnBrk="1" fontAlgn="base" latinLnBrk="0" hangingPunct="1">
              <a:lnSpc>
                <a:spcPct val="100000"/>
              </a:lnSpc>
              <a:spcBef>
                <a:spcPct val="20000"/>
              </a:spcBef>
              <a:spcAft>
                <a:spcPct val="10000"/>
              </a:spcAft>
              <a:buClr>
                <a:srgbClr val="EDB512"/>
              </a:buClr>
              <a:buSzTx/>
              <a:buFontTx/>
              <a:buChar char="•"/>
              <a:tabLst/>
              <a:defRPr/>
            </a:pPr>
            <a:r>
              <a:rPr kumimoji="0" lang="en-CA" sz="2000" b="0" i="0" u="none" strike="noStrike" kern="0" cap="none" spc="0" normalizeH="0" baseline="0" noProof="0" dirty="0" smtClean="0">
                <a:ln>
                  <a:noFill/>
                </a:ln>
                <a:solidFill>
                  <a:srgbClr val="595959"/>
                </a:solidFill>
                <a:effectLst/>
                <a:uLnTx/>
                <a:uFillTx/>
                <a:latin typeface="Century Gothic"/>
              </a:rPr>
              <a:t>Nickel production 	</a:t>
            </a:r>
          </a:p>
          <a:p>
            <a:pPr marL="1143000" marR="0" lvl="2" indent="-228600" algn="l" defTabSz="914400" rtl="0" eaLnBrk="1" fontAlgn="base" latinLnBrk="0" hangingPunct="1">
              <a:lnSpc>
                <a:spcPct val="100000"/>
              </a:lnSpc>
              <a:spcBef>
                <a:spcPct val="20000"/>
              </a:spcBef>
              <a:spcAft>
                <a:spcPct val="10000"/>
              </a:spcAft>
              <a:buClr>
                <a:srgbClr val="EDB512"/>
              </a:buClr>
              <a:buSzTx/>
              <a:buFontTx/>
              <a:buChar char="•"/>
              <a:tabLst/>
              <a:defRPr/>
            </a:pPr>
            <a:r>
              <a:rPr kumimoji="0" lang="en-CA" sz="2000" b="0" i="0" u="none" strike="noStrike" kern="0" cap="none" spc="0" normalizeH="0" baseline="0" noProof="0" dirty="0" smtClean="0">
                <a:ln>
                  <a:noFill/>
                </a:ln>
                <a:solidFill>
                  <a:srgbClr val="595959"/>
                </a:solidFill>
                <a:effectLst/>
                <a:uLnTx/>
                <a:uFillTx/>
                <a:latin typeface="Century Gothic"/>
              </a:rPr>
              <a:t>Steel manufacturing 	</a:t>
            </a:r>
          </a:p>
          <a:p>
            <a:pPr marL="1143000" marR="0" lvl="2" indent="-228600" algn="l" defTabSz="914400" rtl="0" eaLnBrk="1" fontAlgn="base" latinLnBrk="0" hangingPunct="1">
              <a:lnSpc>
                <a:spcPct val="100000"/>
              </a:lnSpc>
              <a:spcBef>
                <a:spcPct val="20000"/>
              </a:spcBef>
              <a:spcAft>
                <a:spcPct val="10000"/>
              </a:spcAft>
              <a:buClr>
                <a:srgbClr val="EDB512"/>
              </a:buClr>
              <a:buSzTx/>
              <a:buFontTx/>
              <a:buChar char="•"/>
              <a:tabLst/>
              <a:defRPr/>
            </a:pPr>
            <a:r>
              <a:rPr kumimoji="0" lang="en-CA" sz="2000" b="0" i="0" u="none" strike="noStrike" kern="0" cap="none" spc="0" normalizeH="0" baseline="0" noProof="0" dirty="0" smtClean="0">
                <a:ln>
                  <a:noFill/>
                </a:ln>
                <a:solidFill>
                  <a:srgbClr val="595959"/>
                </a:solidFill>
                <a:effectLst/>
                <a:uLnTx/>
                <a:uFillTx/>
                <a:latin typeface="Century Gothic"/>
              </a:rPr>
              <a:t>Petroleum refining 	</a:t>
            </a:r>
          </a:p>
          <a:p>
            <a:pPr marL="1143000" marR="0" lvl="2" indent="-228600" algn="l" defTabSz="914400" rtl="0" eaLnBrk="1" fontAlgn="base" latinLnBrk="0" hangingPunct="1">
              <a:lnSpc>
                <a:spcPct val="100000"/>
              </a:lnSpc>
              <a:spcBef>
                <a:spcPct val="20000"/>
              </a:spcBef>
              <a:spcAft>
                <a:spcPct val="10000"/>
              </a:spcAft>
              <a:buClr>
                <a:srgbClr val="EDB512"/>
              </a:buClr>
              <a:buSzTx/>
              <a:buFontTx/>
              <a:buChar char="•"/>
              <a:tabLst/>
              <a:defRPr/>
            </a:pPr>
            <a:r>
              <a:rPr kumimoji="0" lang="en-CA" sz="2000" b="0" i="0" u="none" strike="noStrike" kern="0" cap="none" spc="0" normalizeH="0" baseline="0" noProof="0" dirty="0" smtClean="0">
                <a:ln>
                  <a:noFill/>
                </a:ln>
                <a:solidFill>
                  <a:srgbClr val="595959"/>
                </a:solidFill>
                <a:effectLst/>
                <a:uLnTx/>
                <a:uFillTx/>
                <a:latin typeface="Century Gothic"/>
              </a:rPr>
              <a:t>Lead production 	</a:t>
            </a:r>
          </a:p>
          <a:p>
            <a:pPr marL="1143000" marR="0" lvl="2" indent="-228600" algn="l" defTabSz="914400" rtl="0" eaLnBrk="1" fontAlgn="base" latinLnBrk="0" hangingPunct="1">
              <a:lnSpc>
                <a:spcPct val="100000"/>
              </a:lnSpc>
              <a:spcBef>
                <a:spcPct val="20000"/>
              </a:spcBef>
              <a:spcAft>
                <a:spcPct val="10000"/>
              </a:spcAft>
              <a:buClr>
                <a:srgbClr val="EDB512"/>
              </a:buClr>
              <a:buSzTx/>
              <a:buFontTx/>
              <a:buChar char="•"/>
              <a:tabLst/>
              <a:defRPr/>
            </a:pPr>
            <a:r>
              <a:rPr kumimoji="0" lang="en-CA" sz="2000" b="0" i="0" u="none" strike="noStrike" kern="0" cap="none" spc="0" normalizeH="0" baseline="0" noProof="0" dirty="0" smtClean="0">
                <a:ln>
                  <a:noFill/>
                </a:ln>
                <a:solidFill>
                  <a:srgbClr val="595959"/>
                </a:solidFill>
                <a:effectLst/>
                <a:uLnTx/>
                <a:uFillTx/>
                <a:latin typeface="Century Gothic"/>
              </a:rPr>
              <a:t>Pulp and paper manufacturing </a:t>
            </a:r>
            <a:r>
              <a:rPr kumimoji="0" lang="en-CA" sz="2400" b="0" i="0" u="none" strike="noStrike" kern="0" cap="none" spc="0" normalizeH="0" baseline="0" noProof="0" dirty="0" smtClean="0">
                <a:ln>
                  <a:noFill/>
                </a:ln>
                <a:solidFill>
                  <a:srgbClr val="595959"/>
                </a:solidFill>
                <a:effectLst/>
                <a:uLnTx/>
                <a:uFillTx/>
                <a:latin typeface="Century Gothic"/>
              </a:rPr>
              <a:t>	</a:t>
            </a:r>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 There is a guideline of standardized methods that must be used for measuring emissions </a:t>
            </a:r>
          </a:p>
          <a:p>
            <a:r>
              <a:rPr lang="en-CA" sz="1200" b="0" i="0" u="none" strike="noStrike" kern="1200" baseline="0" dirty="0" smtClean="0">
                <a:solidFill>
                  <a:schemeClr val="tx1"/>
                </a:solidFill>
                <a:latin typeface="Arial" charset="0"/>
                <a:ea typeface="+mn-ea"/>
                <a:cs typeface="+mn-cs"/>
              </a:rPr>
              <a:t>- Required Third party verification by September 1st of subsequent year </a:t>
            </a:r>
          </a:p>
          <a:p>
            <a:pPr marL="342900" marR="0" lvl="0" indent="-342900" algn="l" defTabSz="914400" rtl="0" eaLnBrk="1" fontAlgn="base" latinLnBrk="0" hangingPunct="1">
              <a:lnSpc>
                <a:spcPct val="100000"/>
              </a:lnSpc>
              <a:spcBef>
                <a:spcPct val="20000"/>
              </a:spcBef>
              <a:spcAft>
                <a:spcPct val="10000"/>
              </a:spcAft>
              <a:buClr>
                <a:srgbClr val="EDB512"/>
              </a:buClr>
              <a:buSzTx/>
              <a:buFontTx/>
              <a:buChar char="•"/>
              <a:tabLst/>
              <a:defRPr/>
            </a:pPr>
            <a:endParaRPr kumimoji="0" lang="en-CA" sz="3200" b="0" i="0" u="none" strike="noStrike" kern="0" cap="none" spc="0" normalizeH="0" baseline="0" noProof="0" dirty="0" smtClean="0">
              <a:ln>
                <a:noFill/>
              </a:ln>
              <a:solidFill>
                <a:srgbClr val="595959"/>
              </a:solidFill>
              <a:effectLst/>
              <a:uLnTx/>
              <a:uFillTx/>
              <a:latin typeface="Century Gothic"/>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17</a:t>
            </a:fld>
            <a:endParaRPr lang="en-US" dirty="0"/>
          </a:p>
        </p:txBody>
      </p:sp>
    </p:spTree>
    <p:extLst>
      <p:ext uri="{BB962C8B-B14F-4D97-AF65-F5344CB8AC3E}">
        <p14:creationId xmlns:p14="http://schemas.microsoft.com/office/powerpoint/2010/main" val="319395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Very fast implementation of a very complicated system.  Guidance</a:t>
            </a:r>
            <a:r>
              <a:rPr lang="en-CA" baseline="0" dirty="0" smtClean="0"/>
              <a:t> was coming out mere months before implementation.</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19</a:t>
            </a:fld>
            <a:endParaRPr lang="en-US" dirty="0"/>
          </a:p>
        </p:txBody>
      </p:sp>
    </p:spTree>
    <p:extLst>
      <p:ext uri="{BB962C8B-B14F-4D97-AF65-F5344CB8AC3E}">
        <p14:creationId xmlns:p14="http://schemas.microsoft.com/office/powerpoint/2010/main" val="318195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it</a:t>
            </a:r>
            <a:r>
              <a:rPr lang="en-CA" baseline="0" dirty="0" smtClean="0"/>
              <a:t> appears cap and trade also functions as a job creation effort.</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25</a:t>
            </a:fld>
            <a:endParaRPr lang="en-US" dirty="0"/>
          </a:p>
        </p:txBody>
      </p:sp>
    </p:spTree>
    <p:extLst>
      <p:ext uri="{BB962C8B-B14F-4D97-AF65-F5344CB8AC3E}">
        <p14:creationId xmlns:p14="http://schemas.microsoft.com/office/powerpoint/2010/main" val="3152887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Emphasize</a:t>
            </a:r>
            <a:r>
              <a:rPr lang="en-CA" baseline="0" dirty="0" smtClean="0"/>
              <a:t> the regulation does not look at GHG emission holistically but by specific operations</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27</a:t>
            </a:fld>
            <a:endParaRPr lang="en-US" dirty="0"/>
          </a:p>
        </p:txBody>
      </p:sp>
    </p:spTree>
    <p:extLst>
      <p:ext uri="{BB962C8B-B14F-4D97-AF65-F5344CB8AC3E}">
        <p14:creationId xmlns:p14="http://schemas.microsoft.com/office/powerpoint/2010/main" val="260570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All these activities have specific</a:t>
            </a:r>
            <a:r>
              <a:rPr lang="en-CA" baseline="0" dirty="0" smtClean="0"/>
              <a:t> direction on how to calculate GHG emissions</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28</a:t>
            </a:fld>
            <a:endParaRPr lang="en-US" dirty="0"/>
          </a:p>
        </p:txBody>
      </p:sp>
    </p:spTree>
    <p:extLst>
      <p:ext uri="{BB962C8B-B14F-4D97-AF65-F5344CB8AC3E}">
        <p14:creationId xmlns:p14="http://schemas.microsoft.com/office/powerpoint/2010/main" val="1726771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Depending</a:t>
            </a:r>
            <a:r>
              <a:rPr lang="en-CA" baseline="0" dirty="0" smtClean="0"/>
              <a:t> on their size some companies would likely want to have a does not meet criteria report on hand year to year.</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31</a:t>
            </a:fld>
            <a:endParaRPr lang="en-US" dirty="0"/>
          </a:p>
        </p:txBody>
      </p:sp>
    </p:spTree>
    <p:extLst>
      <p:ext uri="{BB962C8B-B14F-4D97-AF65-F5344CB8AC3E}">
        <p14:creationId xmlns:p14="http://schemas.microsoft.com/office/powerpoint/2010/main" val="3147642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 top of specific energy related costs companies should consider the indirect energy related</a:t>
            </a:r>
            <a:r>
              <a:rPr lang="en-CA" baseline="0" dirty="0" smtClean="0"/>
              <a:t> costs (shipping costs, costs of raw materials)</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32</a:t>
            </a:fld>
            <a:endParaRPr lang="en-US" dirty="0"/>
          </a:p>
        </p:txBody>
      </p:sp>
    </p:spTree>
    <p:extLst>
      <p:ext uri="{BB962C8B-B14F-4D97-AF65-F5344CB8AC3E}">
        <p14:creationId xmlns:p14="http://schemas.microsoft.com/office/powerpoint/2010/main" val="187973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Applies to 60 and 75</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2</a:t>
            </a:fld>
            <a:endParaRPr lang="en-US" dirty="0"/>
          </a:p>
        </p:txBody>
      </p:sp>
    </p:spTree>
    <p:extLst>
      <p:ext uri="{BB962C8B-B14F-4D97-AF65-F5344CB8AC3E}">
        <p14:creationId xmlns:p14="http://schemas.microsoft.com/office/powerpoint/2010/main" val="3401207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33</a:t>
            </a:fld>
            <a:endParaRPr lang="en-US" dirty="0"/>
          </a:p>
        </p:txBody>
      </p:sp>
    </p:spTree>
    <p:extLst>
      <p:ext uri="{BB962C8B-B14F-4D97-AF65-F5344CB8AC3E}">
        <p14:creationId xmlns:p14="http://schemas.microsoft.com/office/powerpoint/2010/main" val="2209255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Cambium has direct client experience with facilities</a:t>
            </a:r>
            <a:r>
              <a:rPr lang="en-CA" baseline="0" dirty="0" smtClean="0"/>
              <a:t> who have been identified through the database reviews</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34</a:t>
            </a:fld>
            <a:endParaRPr lang="en-US" dirty="0"/>
          </a:p>
        </p:txBody>
      </p:sp>
    </p:spTree>
    <p:extLst>
      <p:ext uri="{BB962C8B-B14F-4D97-AF65-F5344CB8AC3E}">
        <p14:creationId xmlns:p14="http://schemas.microsoft.com/office/powerpoint/2010/main" val="4294572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Compare your operations</a:t>
            </a:r>
            <a:r>
              <a:rPr lang="en-CA" baseline="0" dirty="0" smtClean="0"/>
              <a:t> to regulation 452/09 table 2, take a look at how much natural gas you are burning.</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35</a:t>
            </a:fld>
            <a:endParaRPr lang="en-US" dirty="0"/>
          </a:p>
        </p:txBody>
      </p:sp>
    </p:spTree>
    <p:extLst>
      <p:ext uri="{BB962C8B-B14F-4D97-AF65-F5344CB8AC3E}">
        <p14:creationId xmlns:p14="http://schemas.microsoft.com/office/powerpoint/2010/main" val="656733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smtClean="0"/>
              <a:t>The process is still very new, unclear and appears to be fairly complex; still in draft</a:t>
            </a:r>
          </a:p>
          <a:p>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36</a:t>
            </a:fld>
            <a:endParaRPr lang="en-US" dirty="0"/>
          </a:p>
        </p:txBody>
      </p:sp>
    </p:spTree>
    <p:extLst>
      <p:ext uri="{BB962C8B-B14F-4D97-AF65-F5344CB8AC3E}">
        <p14:creationId xmlns:p14="http://schemas.microsoft.com/office/powerpoint/2010/main" val="1867376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Minister of Environment and Climate Change, Glen Murray:</a:t>
            </a:r>
            <a:r>
              <a:rPr lang="en-CA" baseline="0" dirty="0" smtClean="0"/>
              <a:t> </a:t>
            </a:r>
            <a:r>
              <a:rPr lang="en-CA" dirty="0" smtClean="0"/>
              <a:t>An</a:t>
            </a:r>
            <a:r>
              <a:rPr lang="en-CA" baseline="0" dirty="0" smtClean="0"/>
              <a:t> </a:t>
            </a:r>
            <a:r>
              <a:rPr lang="en-CA" dirty="0" smtClean="0"/>
              <a:t>example is given of geothermal heating, a technology that hasn’t yet been exploited in Ontario as much as it could be. Once a family has a geothermal system in place in their home, their heating costs go way down. But it’s that initial outlay that deters people. So cap and trade will have two effects: one on the one hand, it will likely raise the costs of the old, emission-intensive technology relative to the new tech. On the other hand, it will provide the government with revenues it can then use to help people pay for projects like geothermal heating.</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42</a:t>
            </a:fld>
            <a:endParaRPr lang="en-US" dirty="0"/>
          </a:p>
        </p:txBody>
      </p:sp>
    </p:spTree>
    <p:extLst>
      <p:ext uri="{BB962C8B-B14F-4D97-AF65-F5344CB8AC3E}">
        <p14:creationId xmlns:p14="http://schemas.microsoft.com/office/powerpoint/2010/main" val="141867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hope is for a tax shift in Ontario</a:t>
            </a:r>
            <a:r>
              <a:rPr lang="en-CA" baseline="0" dirty="0" smtClean="0"/>
              <a:t> and that income and other taxes may go down if the </a:t>
            </a:r>
            <a:r>
              <a:rPr lang="en-CA" baseline="0" dirty="0" err="1" smtClean="0"/>
              <a:t>govn’t</a:t>
            </a:r>
            <a:r>
              <a:rPr lang="en-CA" baseline="0" dirty="0" smtClean="0"/>
              <a:t> is getting revenue elsewhere.</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43</a:t>
            </a:fld>
            <a:endParaRPr lang="en-US" dirty="0"/>
          </a:p>
        </p:txBody>
      </p:sp>
    </p:spTree>
    <p:extLst>
      <p:ext uri="{BB962C8B-B14F-4D97-AF65-F5344CB8AC3E}">
        <p14:creationId xmlns:p14="http://schemas.microsoft.com/office/powerpoint/2010/main" val="277982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3.8MT reduce by in Ontario by 2020</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4</a:t>
            </a:fld>
            <a:endParaRPr lang="en-US" dirty="0"/>
          </a:p>
        </p:txBody>
      </p:sp>
    </p:spTree>
    <p:extLst>
      <p:ext uri="{BB962C8B-B14F-4D97-AF65-F5344CB8AC3E}">
        <p14:creationId xmlns:p14="http://schemas.microsoft.com/office/powerpoint/2010/main" val="207511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“Carbon dioxide equivalents” is a unit of measurement that allows the effect of different greenhouse gases and other factors to be compared using carbon dioxide as a standard unit for reference. </a:t>
            </a:r>
          </a:p>
          <a:p>
            <a:r>
              <a:rPr lang="en-CA" dirty="0" smtClean="0"/>
              <a:t>In the context of emissions of greenhouse gases, “carbon dioxide equivalents” refers to the amount of carbon dioxide that would give the same warming effect as the effect of the greenhouse gas or greenhouse gases being emitted.</a:t>
            </a:r>
          </a:p>
          <a:p>
            <a:r>
              <a:rPr lang="en-CA" dirty="0" smtClean="0"/>
              <a:t>The Keeling Curve is a graph which plots the ongoing change in concentration of carbon dioxide in Earth's atmosphere since 1958.</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6</a:t>
            </a:fld>
            <a:endParaRPr lang="en-US" dirty="0"/>
          </a:p>
        </p:txBody>
      </p:sp>
    </p:spTree>
    <p:extLst>
      <p:ext uri="{BB962C8B-B14F-4D97-AF65-F5344CB8AC3E}">
        <p14:creationId xmlns:p14="http://schemas.microsoft.com/office/powerpoint/2010/main" val="290067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“Carbon dioxide equivalents” is a unit of measurement that allows the effect of different greenhouse gases and other factors to be compared using carbon dioxide as a standard unit for reference. </a:t>
            </a:r>
          </a:p>
          <a:p>
            <a:r>
              <a:rPr lang="en-CA" dirty="0" smtClean="0"/>
              <a:t>In the context of emissions of greenhouse gases, “carbon dioxide equivalents” refers to the amount of carbon dioxide that would give the same warming effect as the effect of the greenhouse gas or greenhouse gases being emitted.</a:t>
            </a:r>
          </a:p>
          <a:p>
            <a:r>
              <a:rPr lang="en-CA" dirty="0" smtClean="0"/>
              <a:t>The Keeling Curve is a graph which plots the ongoing change in concentration of carbon dioxide in Earth's atmosphere since 1958.</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7</a:t>
            </a:fld>
            <a:endParaRPr lang="en-US" dirty="0"/>
          </a:p>
        </p:txBody>
      </p:sp>
    </p:spTree>
    <p:extLst>
      <p:ext uri="{BB962C8B-B14F-4D97-AF65-F5344CB8AC3E}">
        <p14:creationId xmlns:p14="http://schemas.microsoft.com/office/powerpoint/2010/main" val="141758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Simple system, easily</a:t>
            </a:r>
            <a:r>
              <a:rPr lang="en-CA" baseline="0" dirty="0" smtClean="0"/>
              <a:t> applied to the market </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9</a:t>
            </a:fld>
            <a:endParaRPr lang="en-US" dirty="0"/>
          </a:p>
        </p:txBody>
      </p:sp>
    </p:spTree>
    <p:extLst>
      <p:ext uri="{BB962C8B-B14F-4D97-AF65-F5344CB8AC3E}">
        <p14:creationId xmlns:p14="http://schemas.microsoft.com/office/powerpoint/2010/main" val="10819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Complicated system</a:t>
            </a:r>
            <a:r>
              <a:rPr lang="en-CA" baseline="0" dirty="0" smtClean="0"/>
              <a:t>, creates much more work for consultants in reporting, verification, as well as government jobs in enforcement and management.  A very complex system with the intended goal to reduce emissions.</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10</a:t>
            </a:fld>
            <a:endParaRPr lang="en-US" dirty="0"/>
          </a:p>
        </p:txBody>
      </p:sp>
    </p:spTree>
    <p:extLst>
      <p:ext uri="{BB962C8B-B14F-4D97-AF65-F5344CB8AC3E}">
        <p14:creationId xmlns:p14="http://schemas.microsoft.com/office/powerpoint/2010/main" val="317057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Free of charge is to start, it will slowly</a:t>
            </a:r>
            <a:r>
              <a:rPr lang="en-CA" baseline="0" dirty="0" smtClean="0"/>
              <a:t> reduce the amount of free of charge credits.</a:t>
            </a:r>
          </a:p>
          <a:p>
            <a:endParaRPr lang="en-CA" baseline="0" dirty="0" smtClean="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11</a:t>
            </a:fld>
            <a:endParaRPr lang="en-US" dirty="0"/>
          </a:p>
        </p:txBody>
      </p:sp>
    </p:spTree>
    <p:extLst>
      <p:ext uri="{BB962C8B-B14F-4D97-AF65-F5344CB8AC3E}">
        <p14:creationId xmlns:p14="http://schemas.microsoft.com/office/powerpoint/2010/main" val="64947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intention is that basic</a:t>
            </a:r>
            <a:r>
              <a:rPr lang="en-CA" baseline="0" dirty="0" smtClean="0"/>
              <a:t> capitalism will create the conditions where facilities will want to get more efficient and reduce emissions to avoid the costs of buying allowances or offsets.</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12</a:t>
            </a:fld>
            <a:endParaRPr lang="en-US" dirty="0"/>
          </a:p>
        </p:txBody>
      </p:sp>
    </p:spTree>
    <p:extLst>
      <p:ext uri="{BB962C8B-B14F-4D97-AF65-F5344CB8AC3E}">
        <p14:creationId xmlns:p14="http://schemas.microsoft.com/office/powerpoint/2010/main" val="1200375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403648" y="914400"/>
            <a:ext cx="7511752" cy="1828800"/>
          </a:xfrm>
        </p:spPr>
        <p:txBody>
          <a:bodyPr/>
          <a:lstStyle>
            <a:lvl1pPr algn="ctr">
              <a:defRPr b="1"/>
            </a:lvl1pPr>
          </a:lstStyle>
          <a:p>
            <a:r>
              <a:rPr lang="en-US" smtClean="0"/>
              <a:t>Click to edit Master title style</a:t>
            </a:r>
            <a:endParaRPr lang="en-US" dirty="0"/>
          </a:p>
        </p:txBody>
      </p:sp>
      <p:sp>
        <p:nvSpPr>
          <p:cNvPr id="10243" name="Rectangle 3"/>
          <p:cNvSpPr>
            <a:spLocks noGrp="1" noChangeArrowheads="1"/>
          </p:cNvSpPr>
          <p:nvPr>
            <p:ph type="subTitle" idx="1"/>
          </p:nvPr>
        </p:nvSpPr>
        <p:spPr>
          <a:xfrm>
            <a:off x="1403648" y="3086100"/>
            <a:ext cx="7511752" cy="1485900"/>
          </a:xfrm>
        </p:spPr>
        <p:txBody>
          <a:bodyPr/>
          <a:lstStyle>
            <a:lvl1pPr marL="0" indent="0" algn="ctr">
              <a:buFontTx/>
              <a:buNone/>
              <a:defRPr b="1"/>
            </a:lvl1pPr>
          </a:lstStyle>
          <a:p>
            <a:r>
              <a:rPr lang="en-US" smtClean="0"/>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1371" y="4869160"/>
            <a:ext cx="9747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92899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1681" y="4406900"/>
            <a:ext cx="6803032" cy="13895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91681" y="2906713"/>
            <a:ext cx="6803032" cy="15303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10"/>
          <p:cNvSpPr>
            <a:spLocks noGrp="1" noChangeArrowheads="1"/>
          </p:cNvSpPr>
          <p:nvPr>
            <p:ph type="ftr" sz="quarter" idx="11"/>
          </p:nvPr>
        </p:nvSpPr>
        <p:spPr>
          <a:ln/>
        </p:spPr>
        <p:txBody>
          <a:bodyPr/>
          <a:lstStyle>
            <a:lvl1pPr>
              <a:defRPr/>
            </a:lvl1pPr>
          </a:lstStyle>
          <a:p>
            <a:pPr>
              <a:defRPr/>
            </a:pPr>
            <a:r>
              <a:rPr lang="en-CA" dirty="0" smtClean="0"/>
              <a:t>Cap and Trade; What Does it Mean for Your Organization?</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1219BF5-D2BE-4730-B4E0-EC290DFF3A89}" type="slidenum">
              <a:rPr lang="en-US"/>
              <a:pPr>
                <a:defRPr/>
              </a:pPr>
              <a:t>‹#›</a:t>
            </a:fld>
            <a:endParaRPr lang="en-US" dirty="0"/>
          </a:p>
        </p:txBody>
      </p:sp>
    </p:spTree>
    <p:extLst>
      <p:ext uri="{BB962C8B-B14F-4D97-AF65-F5344CB8AC3E}">
        <p14:creationId xmlns:p14="http://schemas.microsoft.com/office/powerpoint/2010/main" val="35657161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03648" y="1600201"/>
            <a:ext cx="7488832" cy="43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1"/>
          </p:nvPr>
        </p:nvSpPr>
        <p:spPr>
          <a:ln/>
        </p:spPr>
        <p:txBody>
          <a:bodyPr/>
          <a:lstStyle>
            <a:lvl1pPr>
              <a:defRPr b="0" i="0">
                <a:latin typeface="+mj-lt"/>
              </a:defRPr>
            </a:lvl1pPr>
          </a:lstStyle>
          <a:p>
            <a:pPr>
              <a:defRPr/>
            </a:pPr>
            <a:r>
              <a:rPr lang="en-CA" dirty="0" smtClean="0"/>
              <a:t>Cap and Trade; What Does it Mean for Your Organization?</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E287520-BE6D-49CD-8433-7D71AB739A80}" type="slidenum">
              <a:rPr lang="en-US"/>
              <a:pPr>
                <a:defRPr/>
              </a:pPr>
              <a:t>‹#›</a:t>
            </a:fld>
            <a:endParaRPr lang="en-US" dirty="0"/>
          </a:p>
        </p:txBody>
      </p:sp>
    </p:spTree>
    <p:extLst>
      <p:ext uri="{BB962C8B-B14F-4D97-AF65-F5344CB8AC3E}">
        <p14:creationId xmlns:p14="http://schemas.microsoft.com/office/powerpoint/2010/main" val="408244288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488832"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03648" y="1556792"/>
            <a:ext cx="3528392"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3648" y="2276872"/>
            <a:ext cx="3528000" cy="36724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36096" y="1556792"/>
            <a:ext cx="3456000" cy="7200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6096" y="2276872"/>
            <a:ext cx="3456000" cy="36724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CA" dirty="0" smtClean="0"/>
              <a:t>Cap and Trade; What Does it Mean for Your Organization?</a:t>
            </a: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211A629D-B1D6-45F0-925D-4153540CD7B7}" type="slidenum">
              <a:rPr lang="en-US"/>
              <a:pPr>
                <a:defRPr/>
              </a:pPr>
              <a:t>‹#›</a:t>
            </a:fld>
            <a:endParaRPr lang="en-US" dirty="0"/>
          </a:p>
        </p:txBody>
      </p:sp>
    </p:spTree>
    <p:extLst>
      <p:ext uri="{BB962C8B-B14F-4D97-AF65-F5344CB8AC3E}">
        <p14:creationId xmlns:p14="http://schemas.microsoft.com/office/powerpoint/2010/main" val="382928225"/>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03648" y="1556792"/>
            <a:ext cx="3456000" cy="439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CA" dirty="0" smtClean="0"/>
              <a:t>Cap and Trade; What Does it Mean for Your Organization?</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
        <p:nvSpPr>
          <p:cNvPr id="8" name="Content Placeholder 2"/>
          <p:cNvSpPr>
            <a:spLocks noGrp="1"/>
          </p:cNvSpPr>
          <p:nvPr>
            <p:ph sz="half" idx="13"/>
          </p:nvPr>
        </p:nvSpPr>
        <p:spPr>
          <a:xfrm>
            <a:off x="5436096" y="1556792"/>
            <a:ext cx="3456000" cy="439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822564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r>
              <a:rPr lang="en-CA" dirty="0" smtClean="0"/>
              <a:t>Cap and Trade; What Does it Mean for Your Organization?</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DA0B2FA8-EEB6-4924-96EE-C1BCEDB434BD}" type="slidenum">
              <a:rPr lang="en-US"/>
              <a:pPr>
                <a:defRPr/>
              </a:pPr>
              <a:t>‹#›</a:t>
            </a:fld>
            <a:endParaRPr lang="en-US" dirty="0"/>
          </a:p>
        </p:txBody>
      </p:sp>
    </p:spTree>
    <p:extLst>
      <p:ext uri="{BB962C8B-B14F-4D97-AF65-F5344CB8AC3E}">
        <p14:creationId xmlns:p14="http://schemas.microsoft.com/office/powerpoint/2010/main" val="3390252399"/>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0"/>
          <p:cNvSpPr>
            <a:spLocks noGrp="1" noChangeArrowheads="1"/>
          </p:cNvSpPr>
          <p:nvPr>
            <p:ph type="ftr" sz="quarter" idx="11"/>
          </p:nvPr>
        </p:nvSpPr>
        <p:spPr>
          <a:ln/>
        </p:spPr>
        <p:txBody>
          <a:bodyPr/>
          <a:lstStyle>
            <a:lvl1pPr>
              <a:defRPr/>
            </a:lvl1pPr>
          </a:lstStyle>
          <a:p>
            <a:pPr>
              <a:defRPr/>
            </a:pPr>
            <a:r>
              <a:rPr lang="en-CA" dirty="0" smtClean="0"/>
              <a:t>Cap and Trade; What Does it Mean for Your Organization?</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074C6310-737E-4B8A-865F-9A48A1BBF782}" type="slidenum">
              <a:rPr lang="en-US"/>
              <a:pPr>
                <a:defRPr/>
              </a:pPr>
              <a:t>‹#›</a:t>
            </a:fld>
            <a:endParaRPr lang="en-US" dirty="0"/>
          </a:p>
        </p:txBody>
      </p:sp>
    </p:spTree>
    <p:extLst>
      <p:ext uri="{BB962C8B-B14F-4D97-AF65-F5344CB8AC3E}">
        <p14:creationId xmlns:p14="http://schemas.microsoft.com/office/powerpoint/2010/main" val="1949966500"/>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Contact Inf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Thank you for your interest</a:t>
            </a:r>
            <a:endParaRPr lang="en-CA" dirty="0"/>
          </a:p>
        </p:txBody>
      </p:sp>
      <p:sp>
        <p:nvSpPr>
          <p:cNvPr id="3" name="Footer Placeholder 2"/>
          <p:cNvSpPr>
            <a:spLocks noGrp="1"/>
          </p:cNvSpPr>
          <p:nvPr>
            <p:ph type="ftr" sz="quarter" idx="10"/>
          </p:nvPr>
        </p:nvSpPr>
        <p:spPr/>
        <p:txBody>
          <a:bodyPr/>
          <a:lstStyle/>
          <a:p>
            <a:pPr>
              <a:defRPr/>
            </a:pPr>
            <a:r>
              <a:rPr lang="en-CA" dirty="0" smtClean="0"/>
              <a:t>Cap and Trade; What Does it Mean for Your Organization?</a:t>
            </a:r>
            <a:endParaRPr lang="en-US" dirty="0"/>
          </a:p>
        </p:txBody>
      </p:sp>
      <p:sp>
        <p:nvSpPr>
          <p:cNvPr id="4" name="Slide Number Placeholder 3"/>
          <p:cNvSpPr>
            <a:spLocks noGrp="1"/>
          </p:cNvSpPr>
          <p:nvPr>
            <p:ph type="sldNum" sz="quarter" idx="11"/>
          </p:nvPr>
        </p:nvSpPr>
        <p:spPr/>
        <p:txBody>
          <a:bodyPr/>
          <a:lstStyle/>
          <a:p>
            <a:pPr>
              <a:defRPr/>
            </a:pPr>
            <a:fld id="{20236D0E-1175-4912-AA4D-BA597E461B6C}" type="slidenum">
              <a:rPr lang="en-US" smtClean="0"/>
              <a:pPr>
                <a:defRPr/>
              </a:pPr>
              <a:t>‹#›</a:t>
            </a:fld>
            <a:endParaRPr lang="en-US" dirty="0"/>
          </a:p>
        </p:txBody>
      </p:sp>
      <p:sp>
        <p:nvSpPr>
          <p:cNvPr id="6" name="Text Placeholder 5"/>
          <p:cNvSpPr>
            <a:spLocks noGrp="1"/>
          </p:cNvSpPr>
          <p:nvPr>
            <p:ph type="body" sz="quarter" idx="12" hasCustomPrompt="1"/>
          </p:nvPr>
        </p:nvSpPr>
        <p:spPr>
          <a:xfrm>
            <a:off x="1403648" y="1989138"/>
            <a:ext cx="7488831" cy="3744118"/>
          </a:xfrm>
        </p:spPr>
        <p:txBody>
          <a:bodyPr/>
          <a:lstStyle>
            <a:lvl1pPr marL="0" indent="0" algn="l">
              <a:buNone/>
              <a:defRPr b="1" baseline="0"/>
            </a:lvl1pPr>
            <a:lvl2pPr marL="457200" indent="0" algn="l">
              <a:buNone/>
              <a:defRPr/>
            </a:lvl2pPr>
            <a:lvl3pPr marL="914400" indent="0" algn="l">
              <a:buNone/>
              <a:defRPr sz="1800" i="1" baseline="0">
                <a:solidFill>
                  <a:srgbClr val="99681C"/>
                </a:solidFill>
              </a:defRPr>
            </a:lvl3pPr>
          </a:lstStyle>
          <a:p>
            <a:pPr lvl="0"/>
            <a:r>
              <a:rPr lang="en-US" dirty="0" smtClean="0"/>
              <a:t>Contact Information:</a:t>
            </a:r>
          </a:p>
          <a:p>
            <a:pPr lvl="1"/>
            <a:r>
              <a:rPr lang="en-CA" dirty="0" smtClean="0"/>
              <a:t>&lt;Name&gt;</a:t>
            </a:r>
          </a:p>
          <a:p>
            <a:pPr lvl="1"/>
            <a:r>
              <a:rPr lang="en-CA" dirty="0" smtClean="0"/>
              <a:t>&lt;</a:t>
            </a:r>
            <a:r>
              <a:rPr lang="en-CA" dirty="0" err="1" smtClean="0"/>
              <a:t>x.x</a:t>
            </a:r>
            <a:r>
              <a:rPr lang="en-CA" dirty="0" smtClean="0"/>
              <a:t>&gt;@cambium-inc.com</a:t>
            </a:r>
          </a:p>
          <a:p>
            <a:pPr lvl="1"/>
            <a:r>
              <a:rPr lang="en-CA" dirty="0" smtClean="0"/>
              <a:t>866.217.7900</a:t>
            </a:r>
          </a:p>
          <a:p>
            <a:pPr lvl="1"/>
            <a:r>
              <a:rPr lang="en-CA" dirty="0" smtClean="0"/>
              <a:t>cambium-inc.com</a:t>
            </a:r>
          </a:p>
          <a:p>
            <a:pPr lvl="2"/>
            <a:endParaRPr lang="en-CA" dirty="0" smtClean="0"/>
          </a:p>
          <a:p>
            <a:pPr lvl="2"/>
            <a:r>
              <a:rPr lang="en-CA" dirty="0" smtClean="0"/>
              <a:t>Peterborough  |  Barrie  |  Oshawa  |  </a:t>
            </a:r>
            <a:r>
              <a:rPr lang="en-CA" dirty="0" err="1" smtClean="0"/>
              <a:t>Napanee</a:t>
            </a:r>
            <a:endParaRPr lang="en-CA" dirty="0"/>
          </a:p>
        </p:txBody>
      </p:sp>
    </p:spTree>
    <p:extLst>
      <p:ext uri="{BB962C8B-B14F-4D97-AF65-F5344CB8AC3E}">
        <p14:creationId xmlns:p14="http://schemas.microsoft.com/office/powerpoint/2010/main" val="392436443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648" y="274638"/>
            <a:ext cx="748883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403648" y="1556792"/>
            <a:ext cx="7488832" cy="43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smtClean="0"/>
          </a:p>
        </p:txBody>
      </p:sp>
      <p:sp>
        <p:nvSpPr>
          <p:cNvPr id="1034" name="Rectangle 10"/>
          <p:cNvSpPr>
            <a:spLocks noGrp="1" noChangeArrowheads="1"/>
          </p:cNvSpPr>
          <p:nvPr>
            <p:ph type="ftr" sz="quarter" idx="3"/>
          </p:nvPr>
        </p:nvSpPr>
        <p:spPr bwMode="auto">
          <a:xfrm>
            <a:off x="1403648" y="6165304"/>
            <a:ext cx="7200800" cy="25789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200">
                <a:solidFill>
                  <a:srgbClr val="99681C"/>
                </a:solidFill>
                <a:latin typeface="Century Gothic" pitchFamily="34" charset="0"/>
              </a:defRPr>
            </a:lvl1pPr>
          </a:lstStyle>
          <a:p>
            <a:pPr>
              <a:defRPr/>
            </a:pPr>
            <a:r>
              <a:rPr lang="en-CA" dirty="0" smtClean="0"/>
              <a:t>Cap and Trade; What Does it Mean for Your Organization?</a:t>
            </a:r>
            <a:endParaRPr lang="en-US" dirty="0"/>
          </a:p>
        </p:txBody>
      </p:sp>
      <p:sp>
        <p:nvSpPr>
          <p:cNvPr id="1040" name="Line 16"/>
          <p:cNvSpPr>
            <a:spLocks noChangeShapeType="1"/>
          </p:cNvSpPr>
          <p:nvPr/>
        </p:nvSpPr>
        <p:spPr bwMode="auto">
          <a:xfrm flipH="1">
            <a:off x="1403648" y="6477151"/>
            <a:ext cx="7200800" cy="0"/>
          </a:xfrm>
          <a:prstGeom prst="line">
            <a:avLst/>
          </a:prstGeom>
          <a:noFill/>
          <a:ln w="12700">
            <a:solidFill>
              <a:srgbClr val="EDB512"/>
            </a:solidFill>
            <a:round/>
            <a:headEnd/>
            <a:tailEnd/>
          </a:ln>
          <a:effectLst/>
        </p:spPr>
        <p:txBody>
          <a:bodyPr/>
          <a:lstStyle/>
          <a:p>
            <a:pPr>
              <a:defRPr/>
            </a:pPr>
            <a:endParaRPr lang="en-US" dirty="0">
              <a:ln>
                <a:solidFill>
                  <a:srgbClr val="99681C"/>
                </a:solidFill>
              </a:ln>
            </a:endParaRPr>
          </a:p>
        </p:txBody>
      </p:sp>
      <p:sp>
        <p:nvSpPr>
          <p:cNvPr id="11" name="Rectangle 10"/>
          <p:cNvSpPr txBox="1">
            <a:spLocks noChangeArrowheads="1"/>
          </p:cNvSpPr>
          <p:nvPr/>
        </p:nvSpPr>
        <p:spPr bwMode="auto">
          <a:xfrm>
            <a:off x="1403648" y="6527038"/>
            <a:ext cx="7128792" cy="2143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CA"/>
            </a:defPPr>
            <a:lvl1pPr algn="l" rtl="0" fontAlgn="base">
              <a:spcBef>
                <a:spcPct val="0"/>
              </a:spcBef>
              <a:spcAft>
                <a:spcPct val="0"/>
              </a:spcAft>
              <a:defRPr sz="1000" kern="1200">
                <a:solidFill>
                  <a:srgbClr val="EDB51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b="1" i="0" dirty="0" smtClean="0">
                <a:solidFill>
                  <a:srgbClr val="99681C"/>
                </a:solidFill>
                <a:latin typeface="Century Gothic" pitchFamily="34" charset="0"/>
              </a:rPr>
              <a:t>CAMBIUM</a:t>
            </a:r>
            <a:r>
              <a:rPr lang="en-US" sz="1000" baseline="0" dirty="0" smtClean="0">
                <a:solidFill>
                  <a:srgbClr val="99681C"/>
                </a:solidFill>
                <a:latin typeface="Century Gothic" pitchFamily="34" charset="0"/>
              </a:rPr>
              <a:t>  |  </a:t>
            </a:r>
            <a:r>
              <a:rPr lang="en-US" sz="1000" b="0" i="0" dirty="0" smtClean="0">
                <a:solidFill>
                  <a:srgbClr val="99681C"/>
                </a:solidFill>
                <a:latin typeface="Century Gothic" pitchFamily="34" charset="0"/>
              </a:rPr>
              <a:t>Environmental</a:t>
            </a:r>
            <a:r>
              <a:rPr lang="en-US" sz="1000" b="0" i="0" baseline="0" dirty="0" smtClean="0">
                <a:solidFill>
                  <a:srgbClr val="99681C"/>
                </a:solidFill>
                <a:latin typeface="Century Gothic" pitchFamily="34" charset="0"/>
              </a:rPr>
              <a:t> </a:t>
            </a:r>
            <a:r>
              <a:rPr lang="en-US" sz="1000" baseline="0" dirty="0" smtClean="0">
                <a:solidFill>
                  <a:srgbClr val="99681C"/>
                </a:solidFill>
                <a:latin typeface="Century Gothic" pitchFamily="34" charset="0"/>
              </a:rPr>
              <a:t> | </a:t>
            </a:r>
            <a:r>
              <a:rPr lang="en-US" sz="1000" dirty="0" smtClean="0">
                <a:solidFill>
                  <a:srgbClr val="99681C"/>
                </a:solidFill>
                <a:latin typeface="Century Gothic" pitchFamily="34" charset="0"/>
              </a:rPr>
              <a:t>Geotechnical</a:t>
            </a:r>
            <a:r>
              <a:rPr lang="en-US" sz="1000" baseline="0" dirty="0" smtClean="0">
                <a:solidFill>
                  <a:srgbClr val="99681C"/>
                </a:solidFill>
                <a:latin typeface="Century Gothic" pitchFamily="34" charset="0"/>
              </a:rPr>
              <a:t> | </a:t>
            </a:r>
            <a:r>
              <a:rPr lang="en-US" sz="1000" dirty="0" smtClean="0">
                <a:solidFill>
                  <a:srgbClr val="99681C"/>
                </a:solidFill>
                <a:latin typeface="Century Gothic" pitchFamily="34" charset="0"/>
              </a:rPr>
              <a:t>Planning </a:t>
            </a:r>
            <a:r>
              <a:rPr lang="en-US" sz="1000" baseline="0" dirty="0" smtClean="0">
                <a:solidFill>
                  <a:srgbClr val="99681C"/>
                </a:solidFill>
                <a:latin typeface="Century Gothic" pitchFamily="34" charset="0"/>
              </a:rPr>
              <a:t> | </a:t>
            </a:r>
            <a:r>
              <a:rPr lang="en-US" sz="1000" dirty="0" smtClean="0">
                <a:solidFill>
                  <a:srgbClr val="99681C"/>
                </a:solidFill>
                <a:latin typeface="Century Gothic" pitchFamily="34" charset="0"/>
              </a:rPr>
              <a:t>Construction Testing &amp; Inspection</a:t>
            </a:r>
            <a:r>
              <a:rPr lang="en-US" sz="1000" baseline="0" dirty="0" smtClean="0">
                <a:solidFill>
                  <a:srgbClr val="99681C"/>
                </a:solidFill>
                <a:latin typeface="Century Gothic" pitchFamily="34" charset="0"/>
              </a:rPr>
              <a:t> | </a:t>
            </a:r>
            <a:r>
              <a:rPr lang="en-US" sz="1000" dirty="0" smtClean="0">
                <a:solidFill>
                  <a:srgbClr val="99681C"/>
                </a:solidFill>
                <a:latin typeface="Century Gothic" pitchFamily="34" charset="0"/>
              </a:rPr>
              <a:t>Building Science</a:t>
            </a:r>
            <a:endParaRPr lang="en-US" sz="1000" dirty="0">
              <a:solidFill>
                <a:srgbClr val="99681C"/>
              </a:solidFill>
              <a:latin typeface="Century Gothic" pitchFamily="34" charset="0"/>
            </a:endParaRPr>
          </a:p>
        </p:txBody>
      </p:sp>
      <p:sp>
        <p:nvSpPr>
          <p:cNvPr id="1035" name="Rectangle 11"/>
          <p:cNvSpPr>
            <a:spLocks noGrp="1" noChangeArrowheads="1"/>
          </p:cNvSpPr>
          <p:nvPr>
            <p:ph type="sldNum" sz="quarter" idx="4"/>
          </p:nvPr>
        </p:nvSpPr>
        <p:spPr bwMode="auto">
          <a:xfrm>
            <a:off x="8604447" y="6371802"/>
            <a:ext cx="287783" cy="21433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200">
                <a:solidFill>
                  <a:srgbClr val="99681C"/>
                </a:solidFill>
                <a:latin typeface="Century Gothic" pitchFamily="34" charset="0"/>
              </a:defRPr>
            </a:lvl1pPr>
          </a:lstStyle>
          <a:p>
            <a:pPr>
              <a:defRPr/>
            </a:pPr>
            <a:fld id="{20236D0E-1175-4912-AA4D-BA597E461B6C}" type="slidenum">
              <a:rPr lang="en-US" smtClean="0"/>
              <a:pPr>
                <a:defRPr/>
              </a:pPr>
              <a:t>‹#›</a:t>
            </a:fld>
            <a:endParaRPr lang="en-US" dirty="0"/>
          </a:p>
        </p:txBody>
      </p:sp>
      <p:pic>
        <p:nvPicPr>
          <p:cNvPr id="3" name="Picture 2" descr="Cambium General All Services.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071563" cy="6858000"/>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74" r:id="rId2"/>
    <p:sldLayoutId id="2147483673" r:id="rId3"/>
    <p:sldLayoutId id="2147483676" r:id="rId4"/>
    <p:sldLayoutId id="2147483675" r:id="rId5"/>
    <p:sldLayoutId id="2147483677" r:id="rId6"/>
    <p:sldLayoutId id="2147483678" r:id="rId7"/>
    <p:sldLayoutId id="2147483684" r:id="rId8"/>
  </p:sldLayoutIdLst>
  <p:transition spd="med">
    <p:fade/>
  </p:transition>
  <p:timing>
    <p:tnLst>
      <p:par>
        <p:cTn id="1" dur="indefinite" restart="never" nodeType="tmRoot"/>
      </p:par>
    </p:tnLst>
  </p:timing>
  <p:hf hdr="0" dt="0"/>
  <p:txStyles>
    <p:titleStyle>
      <a:lvl1pPr algn="l" rtl="0" eaLnBrk="1" fontAlgn="base" hangingPunct="1">
        <a:spcBef>
          <a:spcPct val="0"/>
        </a:spcBef>
        <a:spcAft>
          <a:spcPct val="0"/>
        </a:spcAft>
        <a:defRPr sz="3500" b="1" cap="all" spc="0">
          <a:ln w="9000" cmpd="sng">
            <a:noFill/>
            <a:prstDash val="solid"/>
          </a:ln>
          <a:solidFill>
            <a:srgbClr val="99681C"/>
          </a:solidFill>
          <a:effectLst/>
          <a:latin typeface="+mj-lt"/>
          <a:ea typeface="+mj-ea"/>
          <a:cs typeface="+mj-cs"/>
        </a:defRPr>
      </a:lvl1pPr>
      <a:lvl2pPr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10000"/>
        </a:spcAft>
        <a:buClr>
          <a:srgbClr val="EDB512"/>
        </a:buClr>
        <a:buChar char="•"/>
        <a:defRPr sz="3200">
          <a:ln>
            <a:noFill/>
          </a:ln>
          <a:solidFill>
            <a:srgbClr val="595959"/>
          </a:solidFill>
          <a:latin typeface="+mj-lt"/>
          <a:ea typeface="+mn-ea"/>
          <a:cs typeface="+mn-cs"/>
        </a:defRPr>
      </a:lvl1pPr>
      <a:lvl2pPr marL="742950" indent="-285750" algn="l" rtl="0" eaLnBrk="1" fontAlgn="base" hangingPunct="1">
        <a:spcBef>
          <a:spcPct val="20000"/>
        </a:spcBef>
        <a:spcAft>
          <a:spcPct val="10000"/>
        </a:spcAft>
        <a:buClr>
          <a:srgbClr val="144D29"/>
        </a:buClr>
        <a:buFont typeface="Arial" charset="0"/>
        <a:buChar char="–"/>
        <a:defRPr sz="2800">
          <a:ln>
            <a:noFill/>
          </a:ln>
          <a:solidFill>
            <a:srgbClr val="595959"/>
          </a:solidFill>
          <a:latin typeface="+mj-lt"/>
        </a:defRPr>
      </a:lvl2pPr>
      <a:lvl3pPr marL="1143000" indent="-228600" algn="l" rtl="0" eaLnBrk="1" fontAlgn="base" hangingPunct="1">
        <a:spcBef>
          <a:spcPct val="20000"/>
        </a:spcBef>
        <a:spcAft>
          <a:spcPct val="10000"/>
        </a:spcAft>
        <a:buClr>
          <a:srgbClr val="EDB512"/>
        </a:buClr>
        <a:buChar char="•"/>
        <a:defRPr sz="2400">
          <a:ln>
            <a:noFill/>
          </a:ln>
          <a:solidFill>
            <a:srgbClr val="595959"/>
          </a:solidFill>
          <a:latin typeface="+mj-lt"/>
        </a:defRPr>
      </a:lvl3pPr>
      <a:lvl4pPr marL="1600200" indent="-228600" algn="l" rtl="0" eaLnBrk="1" fontAlgn="base" hangingPunct="1">
        <a:spcBef>
          <a:spcPct val="20000"/>
        </a:spcBef>
        <a:spcAft>
          <a:spcPct val="10000"/>
        </a:spcAft>
        <a:buClr>
          <a:srgbClr val="144D29"/>
        </a:buClr>
        <a:buFont typeface="Arial" charset="0"/>
        <a:buChar char="–"/>
        <a:defRPr sz="2000">
          <a:ln>
            <a:noFill/>
          </a:ln>
          <a:solidFill>
            <a:srgbClr val="595959"/>
          </a:solidFill>
          <a:latin typeface="+mj-lt"/>
        </a:defRPr>
      </a:lvl4pPr>
      <a:lvl5pPr marL="2057400" indent="-228600" algn="l" rtl="0" eaLnBrk="1" fontAlgn="base" hangingPunct="1">
        <a:spcBef>
          <a:spcPct val="20000"/>
        </a:spcBef>
        <a:spcAft>
          <a:spcPct val="10000"/>
        </a:spcAft>
        <a:buClr>
          <a:srgbClr val="144D29"/>
        </a:buClr>
        <a:buFont typeface="Arial" charset="0"/>
        <a:buChar char="»"/>
        <a:defRPr sz="2000">
          <a:ln>
            <a:noFill/>
          </a:ln>
          <a:solidFill>
            <a:srgbClr val="595959"/>
          </a:solidFill>
          <a:latin typeface="+mj-lt"/>
        </a:defRPr>
      </a:lvl5pPr>
      <a:lvl6pPr marL="2514600" indent="-228600" algn="l" rtl="0" eaLnBrk="1" fontAlgn="base" hangingPunct="1">
        <a:spcBef>
          <a:spcPct val="20000"/>
        </a:spcBef>
        <a:spcAft>
          <a:spcPct val="10000"/>
        </a:spcAft>
        <a:buClr>
          <a:srgbClr val="144D29"/>
        </a:buClr>
        <a:buFont typeface="Arial" charset="0"/>
        <a:buChar char="»"/>
        <a:defRPr sz="2000">
          <a:solidFill>
            <a:schemeClr val="tx1"/>
          </a:solidFill>
          <a:latin typeface="+mn-lt"/>
        </a:defRPr>
      </a:lvl6pPr>
      <a:lvl7pPr marL="2971800" indent="-228600" algn="l" rtl="0" eaLnBrk="1" fontAlgn="base" hangingPunct="1">
        <a:spcBef>
          <a:spcPct val="20000"/>
        </a:spcBef>
        <a:spcAft>
          <a:spcPct val="10000"/>
        </a:spcAft>
        <a:buClr>
          <a:srgbClr val="144D29"/>
        </a:buClr>
        <a:buFont typeface="Arial" charset="0"/>
        <a:buChar char="»"/>
        <a:defRPr sz="2000">
          <a:solidFill>
            <a:schemeClr val="tx1"/>
          </a:solidFill>
          <a:latin typeface="+mn-lt"/>
        </a:defRPr>
      </a:lvl7pPr>
      <a:lvl8pPr marL="3429000" indent="-228600" algn="l" rtl="0" eaLnBrk="1" fontAlgn="base" hangingPunct="1">
        <a:spcBef>
          <a:spcPct val="20000"/>
        </a:spcBef>
        <a:spcAft>
          <a:spcPct val="10000"/>
        </a:spcAft>
        <a:buClr>
          <a:srgbClr val="144D29"/>
        </a:buClr>
        <a:buFont typeface="Arial" charset="0"/>
        <a:buChar char="»"/>
        <a:defRPr sz="2000">
          <a:solidFill>
            <a:schemeClr val="tx1"/>
          </a:solidFill>
          <a:latin typeface="+mn-lt"/>
        </a:defRPr>
      </a:lvl8pPr>
      <a:lvl9pPr marL="3886200" indent="-228600" algn="l" rtl="0" eaLnBrk="1" fontAlgn="base" hangingPunct="1">
        <a:spcBef>
          <a:spcPct val="20000"/>
        </a:spcBef>
        <a:spcAft>
          <a:spcPct val="10000"/>
        </a:spcAft>
        <a:buClr>
          <a:srgbClr val="144D29"/>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mailto:Jim.bailey@cambium-inc.com" TargetMode="External"/><Relationship Id="rId2" Type="http://schemas.openxmlformats.org/officeDocument/2006/relationships/hyperlink" Target="mailto:Sadie.Bachynski@cambium-inc.com"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3142" y="224698"/>
            <a:ext cx="7511752" cy="1828800"/>
          </a:xfrm>
        </p:spPr>
        <p:txBody>
          <a:bodyPr/>
          <a:lstStyle/>
          <a:p>
            <a:r>
              <a:rPr lang="en-CA" dirty="0" smtClean="0"/>
              <a:t>Cap and Trade;</a:t>
            </a:r>
            <a:br>
              <a:rPr lang="en-CA" dirty="0" smtClean="0"/>
            </a:br>
            <a:r>
              <a:rPr lang="en-CA" dirty="0" smtClean="0"/>
              <a:t>What Does it Mean For Your Organization</a:t>
            </a:r>
            <a:r>
              <a:rPr lang="en-CA" dirty="0"/>
              <a:t>?</a:t>
            </a:r>
          </a:p>
        </p:txBody>
      </p:sp>
      <p:sp>
        <p:nvSpPr>
          <p:cNvPr id="3" name="Subtitle 2"/>
          <p:cNvSpPr>
            <a:spLocks noGrp="1"/>
          </p:cNvSpPr>
          <p:nvPr>
            <p:ph type="subTitle" idx="1"/>
          </p:nvPr>
        </p:nvSpPr>
        <p:spPr>
          <a:xfrm>
            <a:off x="1452736" y="2231132"/>
            <a:ext cx="7511752" cy="693812"/>
          </a:xfrm>
        </p:spPr>
        <p:txBody>
          <a:bodyPr/>
          <a:lstStyle/>
          <a:p>
            <a:r>
              <a:rPr lang="en-CA" sz="2000" dirty="0" smtClean="0"/>
              <a:t>Presented to Members of the Northumberland Manufacturers Association</a:t>
            </a:r>
            <a:endParaRPr lang="en-CA" sz="2000" dirty="0"/>
          </a:p>
        </p:txBody>
      </p:sp>
      <p:pic>
        <p:nvPicPr>
          <p:cNvPr id="4" name="Picture 3"/>
          <p:cNvPicPr>
            <a:picLocks noChangeAspect="1"/>
          </p:cNvPicPr>
          <p:nvPr/>
        </p:nvPicPr>
        <p:blipFill>
          <a:blip r:embed="rId3"/>
          <a:stretch>
            <a:fillRect/>
          </a:stretch>
        </p:blipFill>
        <p:spPr>
          <a:xfrm>
            <a:off x="3059832" y="3194058"/>
            <a:ext cx="4536504" cy="1388763"/>
          </a:xfrm>
          <a:prstGeom prst="rect">
            <a:avLst/>
          </a:prstGeom>
        </p:spPr>
      </p:pic>
    </p:spTree>
    <p:extLst>
      <p:ext uri="{BB962C8B-B14F-4D97-AF65-F5344CB8AC3E}">
        <p14:creationId xmlns:p14="http://schemas.microsoft.com/office/powerpoint/2010/main" val="57527373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801" y="125760"/>
            <a:ext cx="7488832" cy="1143000"/>
          </a:xfrm>
        </p:spPr>
        <p:txBody>
          <a:bodyPr/>
          <a:lstStyle/>
          <a:p>
            <a:r>
              <a:rPr lang="en-CA" dirty="0" smtClean="0"/>
              <a:t>Cap and Trade Definition</a:t>
            </a:r>
            <a:endParaRPr lang="en-CA" dirty="0"/>
          </a:p>
        </p:txBody>
      </p:sp>
      <p:sp>
        <p:nvSpPr>
          <p:cNvPr id="3" name="Content Placeholder 2"/>
          <p:cNvSpPr>
            <a:spLocks noGrp="1"/>
          </p:cNvSpPr>
          <p:nvPr>
            <p:ph idx="1"/>
          </p:nvPr>
        </p:nvSpPr>
        <p:spPr>
          <a:xfrm>
            <a:off x="1424445" y="1268760"/>
            <a:ext cx="7488832" cy="4896544"/>
          </a:xfrm>
        </p:spPr>
        <p:txBody>
          <a:bodyPr/>
          <a:lstStyle/>
          <a:p>
            <a:r>
              <a:rPr lang="en-CA" sz="2600" dirty="0" smtClean="0"/>
              <a:t>Sources (i.e. companies) </a:t>
            </a:r>
            <a:r>
              <a:rPr lang="en-CA" sz="2600" dirty="0"/>
              <a:t>covered by the program </a:t>
            </a:r>
            <a:r>
              <a:rPr lang="en-CA" sz="2600" dirty="0" smtClean="0"/>
              <a:t>receive </a:t>
            </a:r>
            <a:r>
              <a:rPr lang="en-CA" sz="2600" dirty="0"/>
              <a:t>authorizations </a:t>
            </a:r>
            <a:r>
              <a:rPr lang="en-CA" sz="2600" dirty="0" smtClean="0"/>
              <a:t>to </a:t>
            </a:r>
            <a:r>
              <a:rPr lang="en-CA" sz="2600" dirty="0"/>
              <a:t>emit in the form of emissions allowances, with the total </a:t>
            </a:r>
            <a:r>
              <a:rPr lang="en-CA" sz="2600" dirty="0" smtClean="0"/>
              <a:t>amount </a:t>
            </a:r>
            <a:r>
              <a:rPr lang="en-CA" sz="2600" dirty="0"/>
              <a:t>of allowances limited by the cap. </a:t>
            </a:r>
          </a:p>
          <a:p>
            <a:r>
              <a:rPr lang="en-CA" sz="2600" dirty="0"/>
              <a:t>Each </a:t>
            </a:r>
            <a:r>
              <a:rPr lang="en-CA" sz="2600" dirty="0" smtClean="0"/>
              <a:t>facility </a:t>
            </a:r>
            <a:r>
              <a:rPr lang="en-CA" sz="2600" dirty="0"/>
              <a:t>can design its own compliance strategy to meet </a:t>
            </a:r>
            <a:r>
              <a:rPr lang="en-CA" sz="2600" dirty="0" smtClean="0"/>
              <a:t>the </a:t>
            </a:r>
            <a:r>
              <a:rPr lang="en-CA" sz="2600" dirty="0"/>
              <a:t>overall reduction </a:t>
            </a:r>
            <a:r>
              <a:rPr lang="en-CA" sz="2600" dirty="0" smtClean="0"/>
              <a:t>requirement</a:t>
            </a:r>
            <a:r>
              <a:rPr lang="en-CA" sz="2600" dirty="0"/>
              <a:t> </a:t>
            </a:r>
            <a:r>
              <a:rPr lang="en-CA" sz="2600" dirty="0" smtClean="0"/>
              <a:t>which may include:</a:t>
            </a:r>
            <a:endParaRPr lang="en-CA" sz="2600" dirty="0"/>
          </a:p>
          <a:p>
            <a:pPr lvl="1"/>
            <a:r>
              <a:rPr lang="en-CA" sz="2400" dirty="0" smtClean="0"/>
              <a:t>the </a:t>
            </a:r>
            <a:r>
              <a:rPr lang="en-CA" sz="2400" dirty="0"/>
              <a:t>sale or </a:t>
            </a:r>
            <a:r>
              <a:rPr lang="en-CA" sz="2400" dirty="0" smtClean="0"/>
              <a:t>purchase </a:t>
            </a:r>
            <a:r>
              <a:rPr lang="en-CA" sz="2400" dirty="0"/>
              <a:t>of allowances, </a:t>
            </a:r>
          </a:p>
          <a:p>
            <a:pPr lvl="1"/>
            <a:r>
              <a:rPr lang="en-CA" sz="2400" dirty="0" smtClean="0"/>
              <a:t>installation </a:t>
            </a:r>
            <a:r>
              <a:rPr lang="en-CA" sz="2400" dirty="0"/>
              <a:t>of pollution controls, </a:t>
            </a:r>
          </a:p>
          <a:p>
            <a:pPr lvl="1"/>
            <a:r>
              <a:rPr lang="en-CA" sz="2400" dirty="0" smtClean="0"/>
              <a:t>implementation </a:t>
            </a:r>
            <a:r>
              <a:rPr lang="en-CA" sz="2400" dirty="0"/>
              <a:t>of efficiency measures, </a:t>
            </a:r>
            <a:r>
              <a:rPr lang="en-CA" sz="2400" dirty="0" smtClean="0"/>
              <a:t>etc.</a:t>
            </a:r>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10</a:t>
            </a:fld>
            <a:endParaRPr lang="en-US" dirty="0"/>
          </a:p>
        </p:txBody>
      </p:sp>
    </p:spTree>
    <p:extLst>
      <p:ext uri="{BB962C8B-B14F-4D97-AF65-F5344CB8AC3E}">
        <p14:creationId xmlns:p14="http://schemas.microsoft.com/office/powerpoint/2010/main" val="97006257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75656" y="77600"/>
            <a:ext cx="7488832" cy="1143000"/>
          </a:xfrm>
        </p:spPr>
        <p:txBody>
          <a:bodyPr/>
          <a:lstStyle/>
          <a:p>
            <a:r>
              <a:rPr lang="en-CA" dirty="0"/>
              <a:t/>
            </a:r>
            <a:br>
              <a:rPr lang="en-CA" dirty="0"/>
            </a:br>
            <a:r>
              <a:rPr lang="en-CA" dirty="0" smtClean="0"/>
              <a:t>Cap and Trade Basics</a:t>
            </a:r>
            <a:endParaRPr lang="en-CA" dirty="0"/>
          </a:p>
        </p:txBody>
      </p:sp>
      <p:sp>
        <p:nvSpPr>
          <p:cNvPr id="8" name="Content Placeholder 7"/>
          <p:cNvSpPr>
            <a:spLocks noGrp="1"/>
          </p:cNvSpPr>
          <p:nvPr>
            <p:ph idx="1"/>
          </p:nvPr>
        </p:nvSpPr>
        <p:spPr>
          <a:xfrm>
            <a:off x="1282498" y="1507332"/>
            <a:ext cx="7488832" cy="4392000"/>
          </a:xfrm>
        </p:spPr>
        <p:txBody>
          <a:bodyPr/>
          <a:lstStyle/>
          <a:p>
            <a:r>
              <a:rPr lang="en-CA" sz="2700" dirty="0" smtClean="0"/>
              <a:t>Inventory </a:t>
            </a:r>
            <a:r>
              <a:rPr lang="en-CA" sz="2700" dirty="0"/>
              <a:t>of emissions established through reporting. </a:t>
            </a:r>
          </a:p>
          <a:p>
            <a:r>
              <a:rPr lang="en-CA" sz="2700" dirty="0" smtClean="0"/>
              <a:t>Government </a:t>
            </a:r>
            <a:r>
              <a:rPr lang="en-CA" sz="2700" dirty="0"/>
              <a:t>sets cap on emissions. </a:t>
            </a:r>
          </a:p>
          <a:p>
            <a:r>
              <a:rPr lang="en-CA" sz="2700" dirty="0" smtClean="0"/>
              <a:t>Over </a:t>
            </a:r>
            <a:r>
              <a:rPr lang="en-CA" sz="2700" dirty="0"/>
              <a:t>time, cap is lowered. </a:t>
            </a:r>
          </a:p>
          <a:p>
            <a:r>
              <a:rPr lang="en-CA" sz="2700" dirty="0"/>
              <a:t>Cap is divided into units called “allowances”, equal to 1 tonne of CO2-e each. </a:t>
            </a:r>
          </a:p>
          <a:p>
            <a:r>
              <a:rPr lang="en-CA" sz="2700" dirty="0" smtClean="0"/>
              <a:t>Government </a:t>
            </a:r>
            <a:r>
              <a:rPr lang="en-CA" sz="2700" dirty="0"/>
              <a:t>distributes allowances either free of charge or by auction. </a:t>
            </a:r>
          </a:p>
          <a:p>
            <a:endParaRPr lang="en-CA" sz="2400" dirty="0"/>
          </a:p>
          <a:p>
            <a:pPr marL="0" indent="0">
              <a:buNone/>
            </a:pPr>
            <a:r>
              <a:rPr lang="en-CA" sz="2400" dirty="0" smtClean="0"/>
              <a:t> </a:t>
            </a:r>
            <a:endParaRPr lang="en-CA" sz="2400"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1219BF5-D2BE-4730-B4E0-EC290DFF3A89}" type="slidenum">
              <a:rPr lang="en-US" smtClean="0"/>
              <a:pPr>
                <a:defRPr/>
              </a:pPr>
              <a:t>11</a:t>
            </a:fld>
            <a:endParaRPr lang="en-US" dirty="0"/>
          </a:p>
        </p:txBody>
      </p:sp>
    </p:spTree>
    <p:extLst>
      <p:ext uri="{BB962C8B-B14F-4D97-AF65-F5344CB8AC3E}">
        <p14:creationId xmlns:p14="http://schemas.microsoft.com/office/powerpoint/2010/main" val="24155111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Cap and Trade </a:t>
            </a:r>
            <a:r>
              <a:rPr lang="en-CA" dirty="0" smtClean="0"/>
              <a:t>Basics Cont’d</a:t>
            </a:r>
            <a:endParaRPr lang="en-CA" dirty="0"/>
          </a:p>
        </p:txBody>
      </p:sp>
      <p:sp>
        <p:nvSpPr>
          <p:cNvPr id="3" name="Content Placeholder 2"/>
          <p:cNvSpPr>
            <a:spLocks noGrp="1"/>
          </p:cNvSpPr>
          <p:nvPr>
            <p:ph idx="1"/>
          </p:nvPr>
        </p:nvSpPr>
        <p:spPr>
          <a:xfrm>
            <a:off x="1399914" y="1417638"/>
            <a:ext cx="7488832" cy="4392000"/>
          </a:xfrm>
        </p:spPr>
        <p:txBody>
          <a:bodyPr/>
          <a:lstStyle/>
          <a:p>
            <a:r>
              <a:rPr lang="en-CA" sz="2700" dirty="0"/>
              <a:t>Offset credits introduced for emissions reductions/removals that occur outside of the regulated scope. </a:t>
            </a:r>
          </a:p>
          <a:p>
            <a:r>
              <a:rPr lang="en-CA" sz="2700" dirty="0"/>
              <a:t>Allowances and offsets bought and sold. </a:t>
            </a:r>
          </a:p>
          <a:p>
            <a:r>
              <a:rPr lang="en-CA" sz="2700" dirty="0"/>
              <a:t>Facilities need to acquire enough allowances and/or offset credits to cover their emissions. </a:t>
            </a:r>
          </a:p>
          <a:p>
            <a:r>
              <a:rPr lang="en-CA" sz="2700" dirty="0" smtClean="0"/>
              <a:t>The overall idea is that Cap-and-trade will harness </a:t>
            </a:r>
            <a:r>
              <a:rPr lang="en-CA" sz="2700" dirty="0"/>
              <a:t>the power of the marketplace to reduce emissions efficiently. </a:t>
            </a:r>
          </a:p>
          <a:p>
            <a:endParaRPr lang="en-CA" sz="2700"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12</a:t>
            </a:fld>
            <a:endParaRPr lang="en-US" dirty="0"/>
          </a:p>
        </p:txBody>
      </p:sp>
    </p:spTree>
    <p:extLst>
      <p:ext uri="{BB962C8B-B14F-4D97-AF65-F5344CB8AC3E}">
        <p14:creationId xmlns:p14="http://schemas.microsoft.com/office/powerpoint/2010/main" val="339650807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915" y="89192"/>
            <a:ext cx="6670265" cy="6073916"/>
          </a:xfrm>
          <a:prstGeom prst="rect">
            <a:avLst/>
          </a:prstGeom>
        </p:spPr>
      </p:pic>
      <p:sp>
        <p:nvSpPr>
          <p:cNvPr id="7" name="TextBox 6"/>
          <p:cNvSpPr txBox="1"/>
          <p:nvPr/>
        </p:nvSpPr>
        <p:spPr bwMode="auto">
          <a:xfrm>
            <a:off x="7723627" y="5950666"/>
            <a:ext cx="1231106" cy="369332"/>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endParaRPr lang="en-CA" sz="1200" dirty="0"/>
          </a:p>
          <a:p>
            <a:r>
              <a:rPr lang="en-CA" sz="1200" dirty="0"/>
              <a:t>Source: </a:t>
            </a:r>
            <a:r>
              <a:rPr lang="en-CA" sz="1200" dirty="0" smtClean="0"/>
              <a:t>MOECC </a:t>
            </a:r>
            <a:endParaRPr lang="en-CA" sz="1200" dirty="0" smtClean="0">
              <a:latin typeface="Century Gothic" pitchFamily="34" charset="0"/>
            </a:endParaRPr>
          </a:p>
        </p:txBody>
      </p:sp>
    </p:spTree>
    <p:extLst>
      <p:ext uri="{BB962C8B-B14F-4D97-AF65-F5344CB8AC3E}">
        <p14:creationId xmlns:p14="http://schemas.microsoft.com/office/powerpoint/2010/main" val="35474494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3" name="Slide Number Placeholder 2"/>
          <p:cNvSpPr>
            <a:spLocks noGrp="1"/>
          </p:cNvSpPr>
          <p:nvPr>
            <p:ph type="sldNum" sz="quarter" idx="12"/>
          </p:nvPr>
        </p:nvSpPr>
        <p:spPr/>
        <p:txBody>
          <a:bodyPr/>
          <a:lstStyle/>
          <a:p>
            <a:pPr>
              <a:defRPr/>
            </a:pPr>
            <a:fld id="{074C6310-737E-4B8A-865F-9A48A1BBF782}" type="slidenum">
              <a:rPr lang="en-US" smtClean="0"/>
              <a:pPr>
                <a:defRPr/>
              </a:pPr>
              <a:t>14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23399"/>
            <a:ext cx="8028384" cy="6125768"/>
          </a:xfrm>
          <a:prstGeom prst="rect">
            <a:avLst/>
          </a:prstGeom>
        </p:spPr>
      </p:pic>
    </p:spTree>
    <p:extLst>
      <p:ext uri="{BB962C8B-B14F-4D97-AF65-F5344CB8AC3E}">
        <p14:creationId xmlns:p14="http://schemas.microsoft.com/office/powerpoint/2010/main" val="80477392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Difference?</a:t>
            </a:r>
            <a:endParaRPr lang="en-CA" dirty="0"/>
          </a:p>
        </p:txBody>
      </p:sp>
      <p:sp>
        <p:nvSpPr>
          <p:cNvPr id="3" name="Content Placeholder 2"/>
          <p:cNvSpPr>
            <a:spLocks noGrp="1"/>
          </p:cNvSpPr>
          <p:nvPr>
            <p:ph idx="1"/>
          </p:nvPr>
        </p:nvSpPr>
        <p:spPr/>
        <p:txBody>
          <a:bodyPr/>
          <a:lstStyle/>
          <a:p>
            <a:r>
              <a:rPr lang="en-CA" sz="2600" b="1" dirty="0"/>
              <a:t>Carbon taxes </a:t>
            </a:r>
            <a:r>
              <a:rPr lang="en-CA" sz="2600" dirty="0"/>
              <a:t>are what they sound like: a fixed levy on carbon emissions. </a:t>
            </a:r>
            <a:endParaRPr lang="en-CA" sz="2600" dirty="0" smtClean="0"/>
          </a:p>
          <a:p>
            <a:pPr lvl="1"/>
            <a:r>
              <a:rPr lang="en-CA" sz="2200" dirty="0" smtClean="0"/>
              <a:t>For </a:t>
            </a:r>
            <a:r>
              <a:rPr lang="en-CA" sz="2200" dirty="0"/>
              <a:t>example, British Columbia has a carbon tax of $30 per tonne of carbon dioxide, which is about seven cents per litre of gas. </a:t>
            </a:r>
            <a:endParaRPr lang="en-CA" sz="2200" dirty="0" smtClean="0"/>
          </a:p>
          <a:p>
            <a:r>
              <a:rPr lang="en-CA" sz="2600" dirty="0" smtClean="0"/>
              <a:t>In </a:t>
            </a:r>
            <a:r>
              <a:rPr lang="en-CA" sz="2600" dirty="0"/>
              <a:t>contrast, </a:t>
            </a:r>
            <a:r>
              <a:rPr lang="en-CA" sz="2600" b="1" dirty="0" smtClean="0"/>
              <a:t>Cap </a:t>
            </a:r>
            <a:r>
              <a:rPr lang="en-CA" sz="2600" b="1" dirty="0"/>
              <a:t>and </a:t>
            </a:r>
            <a:r>
              <a:rPr lang="en-CA" sz="2600" b="1" dirty="0" smtClean="0"/>
              <a:t>Trade </a:t>
            </a:r>
            <a:r>
              <a:rPr lang="en-CA" sz="2600" dirty="0"/>
              <a:t>means that the government sets an overall cap on emissions, breaks that up into allowances and then lets companies trade them. </a:t>
            </a:r>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15</a:t>
            </a:fld>
            <a:endParaRPr lang="en-US" dirty="0"/>
          </a:p>
        </p:txBody>
      </p:sp>
    </p:spTree>
    <p:extLst>
      <p:ext uri="{BB962C8B-B14F-4D97-AF65-F5344CB8AC3E}">
        <p14:creationId xmlns:p14="http://schemas.microsoft.com/office/powerpoint/2010/main" val="337764477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488832" cy="1143000"/>
          </a:xfrm>
        </p:spPr>
        <p:txBody>
          <a:bodyPr/>
          <a:lstStyle/>
          <a:p>
            <a:r>
              <a:rPr lang="en-CA" dirty="0" smtClean="0"/>
              <a:t>Ontario Emissions History</a:t>
            </a:r>
            <a:endParaRPr lang="en-C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7362" y="1112267"/>
            <a:ext cx="6013371" cy="4890101"/>
          </a:xfrm>
        </p:spPr>
      </p:pic>
      <p:sp>
        <p:nvSpPr>
          <p:cNvPr id="4" name="Footer Placeholder 3"/>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16</a:t>
            </a:fld>
            <a:endParaRPr lang="en-US" dirty="0"/>
          </a:p>
        </p:txBody>
      </p:sp>
    </p:spTree>
    <p:extLst>
      <p:ext uri="{BB962C8B-B14F-4D97-AF65-F5344CB8AC3E}">
        <p14:creationId xmlns:p14="http://schemas.microsoft.com/office/powerpoint/2010/main" val="28781692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Regulations Targeting Emitters in Ontario Include:</a:t>
            </a:r>
            <a:endParaRPr lang="en-CA" dirty="0"/>
          </a:p>
        </p:txBody>
      </p:sp>
      <p:sp>
        <p:nvSpPr>
          <p:cNvPr id="3" name="Content Placeholder 2"/>
          <p:cNvSpPr>
            <a:spLocks noGrp="1"/>
          </p:cNvSpPr>
          <p:nvPr>
            <p:ph idx="1"/>
          </p:nvPr>
        </p:nvSpPr>
        <p:spPr>
          <a:xfrm>
            <a:off x="1176255" y="1417638"/>
            <a:ext cx="7704856" cy="4243122"/>
          </a:xfrm>
        </p:spPr>
        <p:txBody>
          <a:bodyPr/>
          <a:lstStyle/>
          <a:p>
            <a:pPr lvl="0"/>
            <a:r>
              <a:rPr lang="en-CA" dirty="0" smtClean="0"/>
              <a:t>Greenhouse </a:t>
            </a:r>
            <a:r>
              <a:rPr lang="en-CA" dirty="0"/>
              <a:t>Gas Emissions </a:t>
            </a:r>
            <a:r>
              <a:rPr lang="en-CA" dirty="0" smtClean="0"/>
              <a:t>Reporting – O. </a:t>
            </a:r>
            <a:r>
              <a:rPr lang="en-CA" dirty="0"/>
              <a:t>Reg. </a:t>
            </a:r>
            <a:r>
              <a:rPr lang="en-CA" dirty="0" smtClean="0"/>
              <a:t>452/09</a:t>
            </a:r>
            <a:endParaRPr lang="en-CA" dirty="0"/>
          </a:p>
          <a:p>
            <a:pPr lvl="1"/>
            <a:r>
              <a:rPr lang="en-CA" dirty="0"/>
              <a:t>What must a prescribed facility do? </a:t>
            </a:r>
          </a:p>
          <a:p>
            <a:pPr lvl="2"/>
            <a:r>
              <a:rPr lang="en-CA" dirty="0" smtClean="0"/>
              <a:t>collect </a:t>
            </a:r>
            <a:r>
              <a:rPr lang="en-CA" dirty="0"/>
              <a:t>emissions data </a:t>
            </a:r>
          </a:p>
          <a:p>
            <a:pPr lvl="2"/>
            <a:r>
              <a:rPr lang="en-CA" dirty="0" smtClean="0"/>
              <a:t>prescribed </a:t>
            </a:r>
            <a:r>
              <a:rPr lang="en-CA" dirty="0"/>
              <a:t>facilities emitting ≥ </a:t>
            </a:r>
            <a:r>
              <a:rPr lang="en-CA" dirty="0" smtClean="0"/>
              <a:t>10 </a:t>
            </a:r>
            <a:r>
              <a:rPr lang="en-CA" dirty="0" err="1"/>
              <a:t>kt</a:t>
            </a:r>
            <a:r>
              <a:rPr lang="en-CA" dirty="0"/>
              <a:t>/</a:t>
            </a:r>
            <a:r>
              <a:rPr lang="en-CA" dirty="0" err="1"/>
              <a:t>yr</a:t>
            </a:r>
            <a:r>
              <a:rPr lang="en-CA" dirty="0"/>
              <a:t> of CO2e required to report </a:t>
            </a:r>
            <a:r>
              <a:rPr lang="en-CA" dirty="0" smtClean="0"/>
              <a:t>(down from 25 </a:t>
            </a:r>
            <a:r>
              <a:rPr lang="en-CA" dirty="0" err="1" smtClean="0"/>
              <a:t>kt</a:t>
            </a:r>
            <a:r>
              <a:rPr lang="en-CA" dirty="0" smtClean="0"/>
              <a:t>)</a:t>
            </a:r>
            <a:endParaRPr lang="en-CA" dirty="0"/>
          </a:p>
          <a:p>
            <a:pPr lvl="2"/>
            <a:r>
              <a:rPr lang="en-CA" dirty="0" smtClean="0"/>
              <a:t>annual </a:t>
            </a:r>
            <a:r>
              <a:rPr lang="en-CA" dirty="0"/>
              <a:t>emissions reporting by June 1 in calendar year following reporting period </a:t>
            </a:r>
          </a:p>
          <a:p>
            <a:pPr lvl="2"/>
            <a:r>
              <a:rPr lang="en-CA" dirty="0" smtClean="0"/>
              <a:t>facilities </a:t>
            </a:r>
            <a:r>
              <a:rPr lang="en-CA" dirty="0"/>
              <a:t>emitting ≥ 10 </a:t>
            </a:r>
            <a:r>
              <a:rPr lang="en-CA" dirty="0" err="1"/>
              <a:t>kt</a:t>
            </a:r>
            <a:r>
              <a:rPr lang="en-CA" dirty="0"/>
              <a:t>/</a:t>
            </a:r>
            <a:r>
              <a:rPr lang="en-CA" dirty="0" err="1"/>
              <a:t>yr</a:t>
            </a:r>
            <a:r>
              <a:rPr lang="en-CA" dirty="0"/>
              <a:t> and &lt; 25 </a:t>
            </a:r>
            <a:r>
              <a:rPr lang="en-CA" dirty="0" err="1"/>
              <a:t>kt</a:t>
            </a:r>
            <a:r>
              <a:rPr lang="en-CA" dirty="0"/>
              <a:t>/</a:t>
            </a:r>
            <a:r>
              <a:rPr lang="en-CA" dirty="0" err="1"/>
              <a:t>yr</a:t>
            </a:r>
            <a:r>
              <a:rPr lang="en-CA" dirty="0"/>
              <a:t> </a:t>
            </a:r>
            <a:r>
              <a:rPr lang="en-CA" dirty="0" smtClean="0"/>
              <a:t>do not need verification by September 1</a:t>
            </a:r>
            <a:endParaRPr lang="en-CA" dirty="0"/>
          </a:p>
          <a:p>
            <a:pPr lvl="0"/>
            <a:endParaRPr lang="en-CA" dirty="0" smtClean="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17</a:t>
            </a:fld>
            <a:endParaRPr lang="en-US" dirty="0"/>
          </a:p>
        </p:txBody>
      </p:sp>
    </p:spTree>
    <p:extLst>
      <p:ext uri="{BB962C8B-B14F-4D97-AF65-F5344CB8AC3E}">
        <p14:creationId xmlns:p14="http://schemas.microsoft.com/office/powerpoint/2010/main" val="208867036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Additional Emissions Reporting Regulations</a:t>
            </a:r>
            <a:endParaRPr lang="en-CA" dirty="0"/>
          </a:p>
        </p:txBody>
      </p:sp>
      <p:sp>
        <p:nvSpPr>
          <p:cNvPr id="3" name="Content Placeholder 2"/>
          <p:cNvSpPr>
            <a:spLocks noGrp="1"/>
          </p:cNvSpPr>
          <p:nvPr>
            <p:ph idx="1"/>
          </p:nvPr>
        </p:nvSpPr>
        <p:spPr/>
        <p:txBody>
          <a:bodyPr/>
          <a:lstStyle/>
          <a:p>
            <a:pPr lvl="0"/>
            <a:r>
              <a:rPr lang="en-CA" sz="2800" dirty="0" smtClean="0"/>
              <a:t>Environmental Compliance Approvals (</a:t>
            </a:r>
            <a:r>
              <a:rPr lang="en-CA" sz="2800" dirty="0" err="1" smtClean="0"/>
              <a:t>ECA</a:t>
            </a:r>
            <a:r>
              <a:rPr lang="en-CA" sz="2800" dirty="0" smtClean="0"/>
              <a:t>) </a:t>
            </a:r>
            <a:r>
              <a:rPr lang="en-CA" sz="2800" i="1" dirty="0" smtClean="0"/>
              <a:t>– O. Reg. 419/05</a:t>
            </a:r>
          </a:p>
          <a:p>
            <a:pPr lvl="0"/>
            <a:r>
              <a:rPr lang="en-CA" sz="2800" dirty="0" smtClean="0"/>
              <a:t>Environmental Activity and Sector Registry (</a:t>
            </a:r>
            <a:r>
              <a:rPr lang="en-CA" sz="2800" dirty="0" err="1" smtClean="0"/>
              <a:t>EASR</a:t>
            </a:r>
            <a:r>
              <a:rPr lang="en-CA" sz="2800" dirty="0"/>
              <a:t>) </a:t>
            </a:r>
            <a:r>
              <a:rPr lang="en-CA" sz="2800" i="1" dirty="0" smtClean="0"/>
              <a:t>– O. Reg. 1/17</a:t>
            </a:r>
          </a:p>
          <a:p>
            <a:pPr lvl="0"/>
            <a:r>
              <a:rPr lang="en-CA" sz="2800" dirty="0" smtClean="0"/>
              <a:t>National Pollutant Release Inventory (</a:t>
            </a:r>
            <a:r>
              <a:rPr lang="en-CA" sz="2800" dirty="0" err="1" smtClean="0"/>
              <a:t>NPRI</a:t>
            </a:r>
            <a:r>
              <a:rPr lang="en-CA" sz="2800" dirty="0" smtClean="0"/>
              <a:t>) </a:t>
            </a:r>
            <a:r>
              <a:rPr lang="en-CA" sz="2800" i="1" dirty="0" smtClean="0"/>
              <a:t>– Environment and Climate Change Canada (Federal)</a:t>
            </a:r>
          </a:p>
          <a:p>
            <a:pPr lvl="0"/>
            <a:r>
              <a:rPr lang="en-CA" sz="2800" dirty="0" smtClean="0"/>
              <a:t>Toxics Reduction Act (</a:t>
            </a:r>
            <a:r>
              <a:rPr lang="en-CA" sz="2800" dirty="0" err="1" smtClean="0"/>
              <a:t>TRA</a:t>
            </a:r>
            <a:r>
              <a:rPr lang="en-CA" sz="2800" dirty="0" smtClean="0"/>
              <a:t>) </a:t>
            </a:r>
            <a:r>
              <a:rPr lang="en-CA" sz="2800" i="1" dirty="0" smtClean="0"/>
              <a:t>– O. Reg. 455/09</a:t>
            </a:r>
            <a:endParaRPr lang="en-CA" sz="2800" i="1" dirty="0"/>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 </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18</a:t>
            </a:fld>
            <a:endParaRPr lang="en-US" dirty="0"/>
          </a:p>
        </p:txBody>
      </p:sp>
    </p:spTree>
    <p:extLst>
      <p:ext uri="{BB962C8B-B14F-4D97-AF65-F5344CB8AC3E}">
        <p14:creationId xmlns:p14="http://schemas.microsoft.com/office/powerpoint/2010/main" val="204528952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326" y="682236"/>
            <a:ext cx="5472608" cy="1143000"/>
          </a:xfrm>
        </p:spPr>
        <p:txBody>
          <a:bodyPr/>
          <a:lstStyle/>
          <a:p>
            <a:r>
              <a:rPr lang="en-CA" dirty="0" smtClean="0"/>
              <a:t>Ontario’s Next Target </a:t>
            </a:r>
            <a:endParaRPr lang="en-CA" dirty="0"/>
          </a:p>
        </p:txBody>
      </p:sp>
      <p:sp>
        <p:nvSpPr>
          <p:cNvPr id="3" name="Content Placeholder 2"/>
          <p:cNvSpPr>
            <a:spLocks noGrp="1"/>
          </p:cNvSpPr>
          <p:nvPr>
            <p:ph idx="1"/>
          </p:nvPr>
        </p:nvSpPr>
        <p:spPr>
          <a:xfrm>
            <a:off x="1115616" y="2155272"/>
            <a:ext cx="7344816" cy="3847095"/>
          </a:xfrm>
        </p:spPr>
        <p:txBody>
          <a:bodyPr/>
          <a:lstStyle/>
          <a:p>
            <a:r>
              <a:rPr lang="en-CA" sz="2600" dirty="0" smtClean="0"/>
              <a:t>March </a:t>
            </a:r>
            <a:r>
              <a:rPr lang="en-CA" sz="2600" dirty="0"/>
              <a:t>2015: Ontario Government announces intentions to implement carbon pricing scheme. </a:t>
            </a:r>
          </a:p>
          <a:p>
            <a:r>
              <a:rPr lang="en-CA" sz="2600" dirty="0" smtClean="0"/>
              <a:t>April </a:t>
            </a:r>
            <a:r>
              <a:rPr lang="en-CA" sz="2600" dirty="0"/>
              <a:t>2015: Ontario Government announces it will develop a cap-and-trade program that can link to the existing programs in Québec and California. </a:t>
            </a:r>
          </a:p>
          <a:p>
            <a:pPr lvl="1"/>
            <a:r>
              <a:rPr lang="en-CA" sz="2200" dirty="0"/>
              <a:t>The draft regulation was released on February 25, 2016 </a:t>
            </a:r>
          </a:p>
          <a:p>
            <a:endParaRPr lang="en-CA" dirty="0"/>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19</a:t>
            </a:fld>
            <a:endParaRPr lang="en-US" dirty="0"/>
          </a:p>
        </p:txBody>
      </p:sp>
      <p:pic>
        <p:nvPicPr>
          <p:cNvPr id="7" name="Picture 6"/>
          <p:cNvPicPr>
            <a:picLocks noChangeAspect="1"/>
          </p:cNvPicPr>
          <p:nvPr/>
        </p:nvPicPr>
        <p:blipFill>
          <a:blip r:embed="rId3"/>
          <a:stretch>
            <a:fillRect/>
          </a:stretch>
        </p:blipFill>
        <p:spPr>
          <a:xfrm>
            <a:off x="6732241" y="49591"/>
            <a:ext cx="2304255" cy="2155273"/>
          </a:xfrm>
          <a:prstGeom prst="rect">
            <a:avLst/>
          </a:prstGeom>
        </p:spPr>
      </p:pic>
    </p:spTree>
    <p:extLst>
      <p:ext uri="{BB962C8B-B14F-4D97-AF65-F5344CB8AC3E}">
        <p14:creationId xmlns:p14="http://schemas.microsoft.com/office/powerpoint/2010/main" val="129175133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7803" y="0"/>
            <a:ext cx="7488832" cy="1143000"/>
          </a:xfrm>
        </p:spPr>
        <p:txBody>
          <a:bodyPr/>
          <a:lstStyle/>
          <a:p>
            <a:r>
              <a:rPr lang="en-CA" dirty="0" smtClean="0"/>
              <a:t>Presentation Overview</a:t>
            </a:r>
            <a:endParaRPr lang="en-CA" dirty="0"/>
          </a:p>
        </p:txBody>
      </p:sp>
      <p:sp>
        <p:nvSpPr>
          <p:cNvPr id="7" name="Content Placeholder 6"/>
          <p:cNvSpPr>
            <a:spLocks noGrp="1"/>
          </p:cNvSpPr>
          <p:nvPr>
            <p:ph idx="1"/>
          </p:nvPr>
        </p:nvSpPr>
        <p:spPr>
          <a:xfrm>
            <a:off x="1227803" y="1117175"/>
            <a:ext cx="7776864" cy="4867457"/>
          </a:xfrm>
        </p:spPr>
        <p:txBody>
          <a:bodyPr/>
          <a:lstStyle/>
          <a:p>
            <a:r>
              <a:rPr lang="en-CA" sz="2800" dirty="0" smtClean="0">
                <a:solidFill>
                  <a:schemeClr val="tx1">
                    <a:lumMod val="65000"/>
                    <a:lumOff val="35000"/>
                  </a:schemeClr>
                </a:solidFill>
                <a:latin typeface="Calibri" panose="020F0502020204030204" pitchFamily="34" charset="0"/>
              </a:rPr>
              <a:t>What are Greenhouse Gases?</a:t>
            </a:r>
          </a:p>
          <a:p>
            <a:r>
              <a:rPr lang="en-CA" sz="2800" dirty="0" smtClean="0">
                <a:solidFill>
                  <a:schemeClr val="tx1">
                    <a:lumMod val="65000"/>
                    <a:lumOff val="35000"/>
                  </a:schemeClr>
                </a:solidFill>
                <a:latin typeface="Calibri" panose="020F0502020204030204" pitchFamily="34" charset="0"/>
              </a:rPr>
              <a:t>Carbon Dioxide Equivalency </a:t>
            </a:r>
          </a:p>
          <a:p>
            <a:r>
              <a:rPr lang="en-CA" sz="2800" dirty="0" smtClean="0">
                <a:solidFill>
                  <a:schemeClr val="tx1">
                    <a:lumMod val="65000"/>
                    <a:lumOff val="35000"/>
                  </a:schemeClr>
                </a:solidFill>
                <a:latin typeface="Calibri" panose="020F0502020204030204" pitchFamily="34" charset="0"/>
              </a:rPr>
              <a:t>Carbon Tax vs. Cap and Trade System?</a:t>
            </a:r>
          </a:p>
          <a:p>
            <a:r>
              <a:rPr lang="en-CA" sz="2800" dirty="0">
                <a:solidFill>
                  <a:schemeClr val="tx1">
                    <a:lumMod val="65000"/>
                    <a:lumOff val="35000"/>
                  </a:schemeClr>
                </a:solidFill>
                <a:latin typeface="Calibri" panose="020F0502020204030204" pitchFamily="34" charset="0"/>
              </a:rPr>
              <a:t>Relevant regulations under </a:t>
            </a:r>
            <a:r>
              <a:rPr lang="en-CA" sz="2800" dirty="0" smtClean="0">
                <a:solidFill>
                  <a:schemeClr val="tx1">
                    <a:lumMod val="65000"/>
                    <a:lumOff val="35000"/>
                  </a:schemeClr>
                </a:solidFill>
                <a:latin typeface="Calibri" panose="020F0502020204030204" pitchFamily="34" charset="0"/>
              </a:rPr>
              <a:t>EPA</a:t>
            </a:r>
          </a:p>
          <a:p>
            <a:r>
              <a:rPr lang="en-CA" sz="2800" dirty="0" smtClean="0">
                <a:solidFill>
                  <a:schemeClr val="tx1">
                    <a:lumMod val="65000"/>
                    <a:lumOff val="35000"/>
                  </a:schemeClr>
                </a:solidFill>
                <a:latin typeface="Calibri" panose="020F0502020204030204" pitchFamily="34" charset="0"/>
              </a:rPr>
              <a:t>Ontario’s Approach</a:t>
            </a:r>
          </a:p>
          <a:p>
            <a:r>
              <a:rPr lang="en-CA" sz="2800" dirty="0" smtClean="0">
                <a:solidFill>
                  <a:schemeClr val="tx1">
                    <a:lumMod val="65000"/>
                    <a:lumOff val="35000"/>
                  </a:schemeClr>
                </a:solidFill>
                <a:latin typeface="Calibri" panose="020F0502020204030204" pitchFamily="34" charset="0"/>
              </a:rPr>
              <a:t>What </a:t>
            </a:r>
            <a:r>
              <a:rPr lang="en-CA" sz="2800" dirty="0">
                <a:solidFill>
                  <a:schemeClr val="tx1">
                    <a:lumMod val="65000"/>
                    <a:lumOff val="35000"/>
                  </a:schemeClr>
                </a:solidFill>
                <a:latin typeface="Calibri" panose="020F0502020204030204" pitchFamily="34" charset="0"/>
              </a:rPr>
              <a:t>does the new cap and trade system mean for small and medium size manufacturers? </a:t>
            </a:r>
          </a:p>
          <a:p>
            <a:r>
              <a:rPr lang="en-CA" sz="2800" dirty="0" smtClean="0">
                <a:solidFill>
                  <a:schemeClr val="tx1">
                    <a:lumMod val="65000"/>
                    <a:lumOff val="35000"/>
                  </a:schemeClr>
                </a:solidFill>
                <a:latin typeface="Calibri" panose="020F0502020204030204" pitchFamily="34" charset="0"/>
              </a:rPr>
              <a:t>Green </a:t>
            </a:r>
            <a:r>
              <a:rPr lang="en-CA" sz="2800" dirty="0">
                <a:solidFill>
                  <a:schemeClr val="tx1">
                    <a:lumMod val="65000"/>
                    <a:lumOff val="35000"/>
                  </a:schemeClr>
                </a:solidFill>
                <a:latin typeface="Calibri" panose="020F0502020204030204" pitchFamily="34" charset="0"/>
              </a:rPr>
              <a:t>House Gas (</a:t>
            </a:r>
            <a:r>
              <a:rPr lang="en-CA" sz="2800" dirty="0" err="1">
                <a:solidFill>
                  <a:schemeClr val="tx1">
                    <a:lumMod val="65000"/>
                    <a:lumOff val="35000"/>
                  </a:schemeClr>
                </a:solidFill>
                <a:latin typeface="Calibri" panose="020F0502020204030204" pitchFamily="34" charset="0"/>
              </a:rPr>
              <a:t>GHG</a:t>
            </a:r>
            <a:r>
              <a:rPr lang="en-CA" sz="2800" dirty="0">
                <a:solidFill>
                  <a:schemeClr val="tx1">
                    <a:lumMod val="65000"/>
                    <a:lumOff val="35000"/>
                  </a:schemeClr>
                </a:solidFill>
                <a:latin typeface="Calibri" panose="020F0502020204030204" pitchFamily="34" charset="0"/>
              </a:rPr>
              <a:t>) </a:t>
            </a:r>
            <a:r>
              <a:rPr lang="en-CA" sz="2800" dirty="0" smtClean="0">
                <a:solidFill>
                  <a:schemeClr val="tx1">
                    <a:lumMod val="65000"/>
                    <a:lumOff val="35000"/>
                  </a:schemeClr>
                </a:solidFill>
                <a:latin typeface="Calibri" panose="020F0502020204030204" pitchFamily="34" charset="0"/>
              </a:rPr>
              <a:t>management</a:t>
            </a:r>
            <a:endParaRPr lang="en-CA" sz="2800" dirty="0">
              <a:solidFill>
                <a:schemeClr val="tx1">
                  <a:lumMod val="65000"/>
                  <a:lumOff val="35000"/>
                </a:schemeClr>
              </a:solidFill>
              <a:latin typeface="Calibri" panose="020F0502020204030204" pitchFamily="34" charset="0"/>
            </a:endParaRPr>
          </a:p>
          <a:p>
            <a:r>
              <a:rPr lang="en-CA" sz="2800" dirty="0" smtClean="0">
                <a:solidFill>
                  <a:schemeClr val="tx1">
                    <a:lumMod val="65000"/>
                    <a:lumOff val="35000"/>
                  </a:schemeClr>
                </a:solidFill>
                <a:latin typeface="Calibri" panose="020F0502020204030204" pitchFamily="34" charset="0"/>
              </a:rPr>
              <a:t>Examples </a:t>
            </a:r>
            <a:r>
              <a:rPr lang="en-CA" sz="2800" dirty="0">
                <a:solidFill>
                  <a:schemeClr val="tx1">
                    <a:lumMod val="65000"/>
                    <a:lumOff val="35000"/>
                  </a:schemeClr>
                </a:solidFill>
                <a:latin typeface="Calibri" panose="020F0502020204030204" pitchFamily="34" charset="0"/>
              </a:rPr>
              <a:t>of </a:t>
            </a:r>
            <a:r>
              <a:rPr lang="en-CA" sz="2800" dirty="0" smtClean="0">
                <a:solidFill>
                  <a:schemeClr val="tx1">
                    <a:lumMod val="65000"/>
                    <a:lumOff val="35000"/>
                  </a:schemeClr>
                </a:solidFill>
                <a:latin typeface="Calibri" panose="020F0502020204030204" pitchFamily="34" charset="0"/>
              </a:rPr>
              <a:t>carbon </a:t>
            </a:r>
            <a:r>
              <a:rPr lang="en-CA" sz="2800" dirty="0">
                <a:solidFill>
                  <a:schemeClr val="tx1">
                    <a:lumMod val="65000"/>
                    <a:lumOff val="35000"/>
                  </a:schemeClr>
                </a:solidFill>
                <a:latin typeface="Calibri" panose="020F0502020204030204" pitchFamily="34" charset="0"/>
              </a:rPr>
              <a:t>offset </a:t>
            </a:r>
            <a:r>
              <a:rPr lang="en-CA" sz="2800" dirty="0" smtClean="0">
                <a:solidFill>
                  <a:schemeClr val="tx1">
                    <a:lumMod val="65000"/>
                    <a:lumOff val="35000"/>
                  </a:schemeClr>
                </a:solidFill>
                <a:latin typeface="Calibri" panose="020F0502020204030204" pitchFamily="34" charset="0"/>
              </a:rPr>
              <a:t>projects</a:t>
            </a:r>
            <a:endParaRPr lang="en-CA" sz="2800"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1219BF5-D2BE-4730-B4E0-EC290DFF3A89}" type="slidenum">
              <a:rPr lang="en-US" smtClean="0"/>
              <a:pPr>
                <a:defRPr/>
              </a:pPr>
              <a:t>2</a:t>
            </a:fld>
            <a:endParaRPr lang="en-US" dirty="0"/>
          </a:p>
        </p:txBody>
      </p:sp>
    </p:spTree>
    <p:extLst>
      <p:ext uri="{BB962C8B-B14F-4D97-AF65-F5344CB8AC3E}">
        <p14:creationId xmlns:p14="http://schemas.microsoft.com/office/powerpoint/2010/main" val="197114233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Ontario's Next Target Cont.</a:t>
            </a:r>
          </a:p>
        </p:txBody>
      </p:sp>
      <p:sp>
        <p:nvSpPr>
          <p:cNvPr id="3" name="Content Placeholder 2"/>
          <p:cNvSpPr>
            <a:spLocks noGrp="1"/>
          </p:cNvSpPr>
          <p:nvPr>
            <p:ph idx="1"/>
          </p:nvPr>
        </p:nvSpPr>
        <p:spPr>
          <a:xfrm>
            <a:off x="1403648" y="1412776"/>
            <a:ext cx="7704606" cy="4627567"/>
          </a:xfrm>
        </p:spPr>
        <p:txBody>
          <a:bodyPr/>
          <a:lstStyle/>
          <a:p>
            <a:r>
              <a:rPr lang="en-CA" dirty="0" smtClean="0"/>
              <a:t>The </a:t>
            </a:r>
            <a:r>
              <a:rPr lang="en-CA" dirty="0"/>
              <a:t>Cap and Trade Program </a:t>
            </a:r>
            <a:r>
              <a:rPr lang="en-CA" dirty="0" smtClean="0"/>
              <a:t>– </a:t>
            </a:r>
            <a:r>
              <a:rPr lang="en-CA" i="1" dirty="0"/>
              <a:t>O. Reg. 144/16 </a:t>
            </a:r>
            <a:r>
              <a:rPr lang="en-CA" i="1" dirty="0" smtClean="0"/>
              <a:t>– Jan 2017</a:t>
            </a:r>
            <a:endParaRPr lang="en-CA" i="1" dirty="0"/>
          </a:p>
          <a:p>
            <a:r>
              <a:rPr lang="en-CA" dirty="0" smtClean="0"/>
              <a:t>Compliance </a:t>
            </a:r>
            <a:r>
              <a:rPr lang="en-CA" dirty="0"/>
              <a:t>Offset Credits Regulatory </a:t>
            </a:r>
            <a:r>
              <a:rPr lang="en-CA" dirty="0" smtClean="0"/>
              <a:t>Proposal – </a:t>
            </a:r>
            <a:r>
              <a:rPr lang="en-CA" i="1" dirty="0" smtClean="0"/>
              <a:t>In Draft</a:t>
            </a:r>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20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596058"/>
            <a:ext cx="3526904" cy="2398813"/>
          </a:xfrm>
          <a:prstGeom prst="rect">
            <a:avLst/>
          </a:prstGeom>
        </p:spPr>
      </p:pic>
    </p:spTree>
    <p:extLst>
      <p:ext uri="{BB962C8B-B14F-4D97-AF65-F5344CB8AC3E}">
        <p14:creationId xmlns:p14="http://schemas.microsoft.com/office/powerpoint/2010/main" val="186639978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Ontario's Next Target Cont.</a:t>
            </a:r>
            <a:endParaRPr lang="en-CA" dirty="0"/>
          </a:p>
        </p:txBody>
      </p:sp>
      <p:sp>
        <p:nvSpPr>
          <p:cNvPr id="3" name="Content Placeholder 2"/>
          <p:cNvSpPr>
            <a:spLocks noGrp="1"/>
          </p:cNvSpPr>
          <p:nvPr>
            <p:ph idx="1"/>
          </p:nvPr>
        </p:nvSpPr>
        <p:spPr/>
        <p:txBody>
          <a:bodyPr/>
          <a:lstStyle/>
          <a:p>
            <a:r>
              <a:rPr lang="en-CA" dirty="0" smtClean="0"/>
              <a:t>First practice auction was in January 2017</a:t>
            </a:r>
          </a:p>
          <a:p>
            <a:r>
              <a:rPr lang="en-CA" dirty="0" smtClean="0"/>
              <a:t>Real auction upcoming in March 2017</a:t>
            </a:r>
          </a:p>
          <a:p>
            <a:r>
              <a:rPr lang="en-CA" dirty="0" smtClean="0"/>
              <a:t>Initially the first year will effectively have no reduction, allowing businesses to get used to the system</a:t>
            </a:r>
          </a:p>
        </p:txBody>
      </p:sp>
      <p:sp>
        <p:nvSpPr>
          <p:cNvPr id="4" name="Footer Placeholder 3"/>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21</a:t>
            </a:fld>
            <a:endParaRPr lang="en-US" dirty="0"/>
          </a:p>
        </p:txBody>
      </p:sp>
    </p:spTree>
    <p:extLst>
      <p:ext uri="{BB962C8B-B14F-4D97-AF65-F5344CB8AC3E}">
        <p14:creationId xmlns:p14="http://schemas.microsoft.com/office/powerpoint/2010/main" val="382170574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the Cap is Now Set to be Reduced</a:t>
            </a:r>
            <a:endParaRPr lang="en-CA" dirty="0"/>
          </a:p>
        </p:txBody>
      </p:sp>
      <p:sp>
        <p:nvSpPr>
          <p:cNvPr id="5" name="Content Placeholder 4"/>
          <p:cNvSpPr>
            <a:spLocks noGrp="1"/>
          </p:cNvSpPr>
          <p:nvPr>
            <p:ph idx="1"/>
          </p:nvPr>
        </p:nvSpPr>
        <p:spPr/>
        <p:txBody>
          <a:bodyPr/>
          <a:lstStyle/>
          <a:p>
            <a:r>
              <a:rPr lang="en-CA" dirty="0" smtClean="0"/>
              <a:t>Initial </a:t>
            </a:r>
            <a:r>
              <a:rPr lang="en-CA" dirty="0"/>
              <a:t>cap set to match starting inventory. </a:t>
            </a:r>
          </a:p>
          <a:p>
            <a:r>
              <a:rPr lang="en-CA" dirty="0" smtClean="0"/>
              <a:t>Caps </a:t>
            </a:r>
            <a:r>
              <a:rPr lang="en-CA" dirty="0"/>
              <a:t>in Quebec and California decline at more than 3% per year. </a:t>
            </a:r>
          </a:p>
          <a:p>
            <a:r>
              <a:rPr lang="en-CA" dirty="0" smtClean="0"/>
              <a:t>Cap </a:t>
            </a:r>
            <a:r>
              <a:rPr lang="en-CA" dirty="0"/>
              <a:t>decline of 2-3% per year could put Ontario on track to meet 2020 target. </a:t>
            </a:r>
          </a:p>
          <a:p>
            <a:endParaRPr lang="en-CA" dirty="0"/>
          </a:p>
        </p:txBody>
      </p:sp>
      <p:sp>
        <p:nvSpPr>
          <p:cNvPr id="2" name="Footer Placeholder 1"/>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3" name="Slide Number Placeholder 2"/>
          <p:cNvSpPr>
            <a:spLocks noGrp="1"/>
          </p:cNvSpPr>
          <p:nvPr>
            <p:ph type="sldNum" sz="quarter" idx="12"/>
          </p:nvPr>
        </p:nvSpPr>
        <p:spPr/>
        <p:txBody>
          <a:bodyPr/>
          <a:lstStyle/>
          <a:p>
            <a:pPr>
              <a:defRPr/>
            </a:pPr>
            <a:fld id="{074C6310-737E-4B8A-865F-9A48A1BBF782}" type="slidenum">
              <a:rPr lang="en-US" smtClean="0"/>
              <a:pPr>
                <a:defRPr/>
              </a:pPr>
              <a:t>22</a:t>
            </a:fld>
            <a:endParaRPr lang="en-US" dirty="0"/>
          </a:p>
        </p:txBody>
      </p:sp>
    </p:spTree>
    <p:extLst>
      <p:ext uri="{BB962C8B-B14F-4D97-AF65-F5344CB8AC3E}">
        <p14:creationId xmlns:p14="http://schemas.microsoft.com/office/powerpoint/2010/main" val="363139808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23</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76488" y="390329"/>
            <a:ext cx="5855119" cy="5598175"/>
          </a:xfrm>
        </p:spPr>
      </p:pic>
    </p:spTree>
    <p:extLst>
      <p:ext uri="{BB962C8B-B14F-4D97-AF65-F5344CB8AC3E}">
        <p14:creationId xmlns:p14="http://schemas.microsoft.com/office/powerpoint/2010/main" val="20965874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Distribution of Allowances</a:t>
            </a:r>
            <a:endParaRPr lang="en-CA" dirty="0"/>
          </a:p>
        </p:txBody>
      </p:sp>
      <p:sp>
        <p:nvSpPr>
          <p:cNvPr id="5" name="Content Placeholder 4"/>
          <p:cNvSpPr>
            <a:spLocks noGrp="1"/>
          </p:cNvSpPr>
          <p:nvPr>
            <p:ph idx="1"/>
          </p:nvPr>
        </p:nvSpPr>
        <p:spPr>
          <a:xfrm>
            <a:off x="1387129" y="1417143"/>
            <a:ext cx="7488832" cy="4392000"/>
          </a:xfrm>
        </p:spPr>
        <p:txBody>
          <a:bodyPr/>
          <a:lstStyle/>
          <a:p>
            <a:r>
              <a:rPr lang="en-CA" sz="2800" dirty="0"/>
              <a:t>Government will distribute allowances at auction and free-of-charge.</a:t>
            </a:r>
          </a:p>
          <a:p>
            <a:pPr lvl="1"/>
            <a:r>
              <a:rPr lang="en-CA" sz="2400" dirty="0" smtClean="0"/>
              <a:t>Free-of-charge </a:t>
            </a:r>
            <a:r>
              <a:rPr lang="en-CA" sz="2400" dirty="0"/>
              <a:t>for trade-exposed emitters, including most industry.</a:t>
            </a:r>
          </a:p>
          <a:p>
            <a:pPr lvl="1"/>
            <a:r>
              <a:rPr lang="en-CA" sz="2400" dirty="0" smtClean="0"/>
              <a:t>Auctions </a:t>
            </a:r>
            <a:r>
              <a:rPr lang="en-CA" sz="2400" dirty="0"/>
              <a:t>for non-trade exposed sectors, including fuel distributors and electricity generators</a:t>
            </a:r>
            <a:r>
              <a:rPr lang="en-CA" dirty="0" smtClean="0"/>
              <a:t>.</a:t>
            </a:r>
          </a:p>
          <a:p>
            <a:pPr lvl="1"/>
            <a:r>
              <a:rPr lang="en-CA" sz="2400" dirty="0" smtClean="0"/>
              <a:t>Practice auction occurred January 2017</a:t>
            </a:r>
            <a:endParaRPr lang="en-CA" sz="2400" dirty="0"/>
          </a:p>
          <a:p>
            <a:r>
              <a:rPr lang="en-CA" sz="2800" dirty="0" smtClean="0"/>
              <a:t>Allocations </a:t>
            </a:r>
            <a:r>
              <a:rPr lang="en-CA" sz="2800" dirty="0"/>
              <a:t>need to accommodate growth and new entrants.</a:t>
            </a:r>
          </a:p>
        </p:txBody>
      </p:sp>
      <p:sp>
        <p:nvSpPr>
          <p:cNvPr id="2" name="Footer Placeholder 1"/>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3" name="Slide Number Placeholder 2"/>
          <p:cNvSpPr>
            <a:spLocks noGrp="1"/>
          </p:cNvSpPr>
          <p:nvPr>
            <p:ph type="sldNum" sz="quarter" idx="12"/>
          </p:nvPr>
        </p:nvSpPr>
        <p:spPr/>
        <p:txBody>
          <a:bodyPr/>
          <a:lstStyle/>
          <a:p>
            <a:pPr>
              <a:defRPr/>
            </a:pPr>
            <a:fld id="{074C6310-737E-4B8A-865F-9A48A1BBF782}" type="slidenum">
              <a:rPr lang="en-US" smtClean="0"/>
              <a:pPr>
                <a:defRPr/>
              </a:pPr>
              <a:t>24</a:t>
            </a:fld>
            <a:endParaRPr lang="en-US" dirty="0"/>
          </a:p>
        </p:txBody>
      </p:sp>
    </p:spTree>
    <p:extLst>
      <p:ext uri="{BB962C8B-B14F-4D97-AF65-F5344CB8AC3E}">
        <p14:creationId xmlns:p14="http://schemas.microsoft.com/office/powerpoint/2010/main" val="268165554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666" y="55615"/>
            <a:ext cx="7488832" cy="1143000"/>
          </a:xfrm>
        </p:spPr>
        <p:txBody>
          <a:bodyPr/>
          <a:lstStyle/>
          <a:p>
            <a:r>
              <a:rPr lang="en-CA" dirty="0" smtClean="0"/>
              <a:t>Roles of Key Players</a:t>
            </a:r>
            <a:endParaRPr lang="en-CA" dirty="0"/>
          </a:p>
        </p:txBody>
      </p:sp>
      <p:sp>
        <p:nvSpPr>
          <p:cNvPr id="3" name="Content Placeholder 2"/>
          <p:cNvSpPr>
            <a:spLocks noGrp="1"/>
          </p:cNvSpPr>
          <p:nvPr>
            <p:ph idx="1"/>
          </p:nvPr>
        </p:nvSpPr>
        <p:spPr>
          <a:xfrm>
            <a:off x="1403398" y="980728"/>
            <a:ext cx="7488832" cy="4392000"/>
          </a:xfrm>
        </p:spPr>
        <p:txBody>
          <a:bodyPr/>
          <a:lstStyle/>
          <a:p>
            <a:r>
              <a:rPr lang="en-CA" sz="2400" dirty="0"/>
              <a:t>Government</a:t>
            </a:r>
          </a:p>
          <a:p>
            <a:pPr lvl="1"/>
            <a:r>
              <a:rPr lang="en-CA" sz="2000" dirty="0" smtClean="0"/>
              <a:t>Sets </a:t>
            </a:r>
            <a:r>
              <a:rPr lang="en-CA" sz="2000" dirty="0"/>
              <a:t>the </a:t>
            </a:r>
            <a:r>
              <a:rPr lang="en-CA" sz="2000" dirty="0" smtClean="0"/>
              <a:t>cap and scope</a:t>
            </a:r>
            <a:r>
              <a:rPr lang="en-CA" sz="2000" dirty="0"/>
              <a:t>: regulated </a:t>
            </a:r>
            <a:r>
              <a:rPr lang="en-CA" sz="2000" dirty="0" smtClean="0"/>
              <a:t>sectors/sources</a:t>
            </a:r>
            <a:endParaRPr lang="en-CA" sz="2000" dirty="0"/>
          </a:p>
          <a:p>
            <a:pPr lvl="1"/>
            <a:r>
              <a:rPr lang="en-CA" sz="2000" dirty="0" smtClean="0"/>
              <a:t>Allocates </a:t>
            </a:r>
            <a:r>
              <a:rPr lang="en-CA" sz="2000" dirty="0"/>
              <a:t>allowances (free or by auction)</a:t>
            </a:r>
          </a:p>
          <a:p>
            <a:pPr lvl="1"/>
            <a:r>
              <a:rPr lang="en-CA" sz="2000" dirty="0" smtClean="0"/>
              <a:t>Establishes </a:t>
            </a:r>
            <a:r>
              <a:rPr lang="en-CA" sz="2000" dirty="0"/>
              <a:t>program/market </a:t>
            </a:r>
            <a:r>
              <a:rPr lang="en-CA" sz="2000" dirty="0" smtClean="0"/>
              <a:t>rules and monitors </a:t>
            </a:r>
            <a:r>
              <a:rPr lang="en-CA" sz="2000" dirty="0"/>
              <a:t>compliance</a:t>
            </a:r>
          </a:p>
          <a:p>
            <a:r>
              <a:rPr lang="en-CA" sz="2400" dirty="0" smtClean="0"/>
              <a:t>Emitters </a:t>
            </a:r>
            <a:r>
              <a:rPr lang="en-CA" sz="2400" dirty="0"/>
              <a:t>and Fuel Distributors</a:t>
            </a:r>
          </a:p>
          <a:p>
            <a:pPr lvl="1"/>
            <a:r>
              <a:rPr lang="en-CA" sz="2000" dirty="0" smtClean="0"/>
              <a:t>Determine </a:t>
            </a:r>
            <a:r>
              <a:rPr lang="en-CA" sz="2000" dirty="0"/>
              <a:t>the most efficient way to comply</a:t>
            </a:r>
          </a:p>
          <a:p>
            <a:pPr lvl="1"/>
            <a:r>
              <a:rPr lang="en-CA" sz="2000" dirty="0" smtClean="0"/>
              <a:t>Reduce </a:t>
            </a:r>
            <a:r>
              <a:rPr lang="en-CA" sz="2000" dirty="0"/>
              <a:t>emissions or buy allowances or offsets</a:t>
            </a:r>
          </a:p>
          <a:p>
            <a:pPr lvl="1"/>
            <a:r>
              <a:rPr lang="en-CA" sz="2000" dirty="0" smtClean="0"/>
              <a:t>“</a:t>
            </a:r>
            <a:r>
              <a:rPr lang="en-CA" sz="2000" dirty="0"/>
              <a:t>Submit” allowances and offset credits at end of compliance cycle</a:t>
            </a:r>
          </a:p>
          <a:p>
            <a:r>
              <a:rPr lang="en-CA" sz="2400" dirty="0" smtClean="0"/>
              <a:t>Administrative </a:t>
            </a:r>
            <a:r>
              <a:rPr lang="en-CA" sz="2400" dirty="0"/>
              <a:t>Organization </a:t>
            </a:r>
            <a:endParaRPr lang="en-CA" sz="2400" dirty="0" smtClean="0"/>
          </a:p>
          <a:p>
            <a:pPr lvl="1"/>
            <a:r>
              <a:rPr lang="en-CA" sz="2000" dirty="0" smtClean="0"/>
              <a:t>Manage </a:t>
            </a:r>
            <a:r>
              <a:rPr lang="en-CA" sz="2000" dirty="0"/>
              <a:t>auctions, financial settlements, tracking system, market monitoring</a:t>
            </a:r>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25</a:t>
            </a:fld>
            <a:endParaRPr lang="en-US" dirty="0"/>
          </a:p>
        </p:txBody>
      </p:sp>
    </p:spTree>
    <p:extLst>
      <p:ext uri="{BB962C8B-B14F-4D97-AF65-F5344CB8AC3E}">
        <p14:creationId xmlns:p14="http://schemas.microsoft.com/office/powerpoint/2010/main" val="63645568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3648" y="260648"/>
            <a:ext cx="7560590" cy="2808312"/>
          </a:xfrm>
        </p:spPr>
        <p:txBody>
          <a:bodyPr/>
          <a:lstStyle/>
          <a:p>
            <a:pPr algn="ctr"/>
            <a:r>
              <a:rPr lang="en-CA" cap="small" dirty="0"/>
              <a:t>What does the new Cap and Trade system mean for small and medium size manufacturers?</a:t>
            </a:r>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26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124567"/>
            <a:ext cx="6264696" cy="4078813"/>
          </a:xfrm>
          <a:prstGeom prst="rect">
            <a:avLst/>
          </a:prstGeom>
        </p:spPr>
      </p:pic>
    </p:spTree>
    <p:extLst>
      <p:ext uri="{BB962C8B-B14F-4D97-AF65-F5344CB8AC3E}">
        <p14:creationId xmlns:p14="http://schemas.microsoft.com/office/powerpoint/2010/main" val="205919435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488832" cy="1858218"/>
          </a:xfrm>
        </p:spPr>
        <p:txBody>
          <a:bodyPr/>
          <a:lstStyle/>
          <a:p>
            <a:r>
              <a:rPr lang="en-CA" dirty="0" smtClean="0"/>
              <a:t>When does a facility “need” to Participate?</a:t>
            </a:r>
            <a:r>
              <a:rPr lang="en-CA" dirty="0"/>
              <a:t/>
            </a:r>
            <a:br>
              <a:rPr lang="en-CA" dirty="0"/>
            </a:br>
            <a:endParaRPr lang="en-CA" dirty="0"/>
          </a:p>
        </p:txBody>
      </p:sp>
      <p:sp>
        <p:nvSpPr>
          <p:cNvPr id="3" name="Content Placeholder 2"/>
          <p:cNvSpPr>
            <a:spLocks noGrp="1"/>
          </p:cNvSpPr>
          <p:nvPr>
            <p:ph idx="1"/>
          </p:nvPr>
        </p:nvSpPr>
        <p:spPr>
          <a:xfrm>
            <a:off x="1289539" y="1556792"/>
            <a:ext cx="7488832" cy="4147377"/>
          </a:xfrm>
        </p:spPr>
        <p:txBody>
          <a:bodyPr/>
          <a:lstStyle/>
          <a:p>
            <a:r>
              <a:rPr lang="en-CA" sz="2000" u="sng" dirty="0"/>
              <a:t>Mandatory participation </a:t>
            </a:r>
            <a:r>
              <a:rPr lang="en-CA" sz="2000" dirty="0"/>
              <a:t>at threshold of </a:t>
            </a:r>
            <a:r>
              <a:rPr lang="en-CA" sz="2000" u="sng" dirty="0"/>
              <a:t>25,000 tonnes of carbon equivalent</a:t>
            </a:r>
            <a:r>
              <a:rPr lang="en-CA" sz="2000" dirty="0"/>
              <a:t> emissions for </a:t>
            </a:r>
            <a:r>
              <a:rPr lang="en-CA" sz="2000" i="1" dirty="0"/>
              <a:t>specific operations </a:t>
            </a:r>
            <a:endParaRPr lang="en-CA" sz="2000" i="1" dirty="0" smtClean="0"/>
          </a:p>
          <a:p>
            <a:r>
              <a:rPr lang="en-CA" sz="2000" dirty="0" smtClean="0"/>
              <a:t>O. Reg. 452/09 states that if a person owns or operates a facility at which a </a:t>
            </a:r>
            <a:r>
              <a:rPr lang="en-CA" sz="2000" b="1" dirty="0" smtClean="0"/>
              <a:t>Table 2 activity </a:t>
            </a:r>
            <a:r>
              <a:rPr lang="en-CA" sz="2000" dirty="0" smtClean="0"/>
              <a:t>is engaged in within the calendar year, GHG emissions need to be quantified and reported on for emissions &gt;10,000 tonnes</a:t>
            </a:r>
          </a:p>
          <a:p>
            <a:r>
              <a:rPr lang="en-US" sz="2000" b="1" dirty="0"/>
              <a:t>Other </a:t>
            </a:r>
            <a:r>
              <a:rPr lang="en-US" sz="2000" b="1" dirty="0" smtClean="0"/>
              <a:t>activities </a:t>
            </a:r>
            <a:r>
              <a:rPr lang="en-US" sz="2000" dirty="0" smtClean="0"/>
              <a:t>in which a report is required includes:</a:t>
            </a:r>
          </a:p>
          <a:p>
            <a:pPr lvl="1"/>
            <a:r>
              <a:rPr lang="en-GB" sz="1800" dirty="0" smtClean="0"/>
              <a:t>A </a:t>
            </a:r>
            <a:r>
              <a:rPr lang="en-GB" sz="1800" dirty="0"/>
              <a:t>person who engages in </a:t>
            </a:r>
            <a:r>
              <a:rPr lang="en-GB" sz="1800" b="1" dirty="0"/>
              <a:t>electricity </a:t>
            </a:r>
            <a:r>
              <a:rPr lang="en-GB" sz="1800" b="1" dirty="0" smtClean="0"/>
              <a:t>importation </a:t>
            </a:r>
            <a:r>
              <a:rPr lang="en-GB" sz="1800" dirty="0" smtClean="0"/>
              <a:t>(</a:t>
            </a:r>
            <a:r>
              <a:rPr lang="en-US" sz="1800" dirty="0" smtClean="0"/>
              <a:t>greater </a:t>
            </a:r>
            <a:r>
              <a:rPr lang="en-US" sz="1800" dirty="0"/>
              <a:t>than zero megawatt </a:t>
            </a:r>
            <a:r>
              <a:rPr lang="en-US" sz="1800" dirty="0" smtClean="0"/>
              <a:t>hours)</a:t>
            </a:r>
            <a:endParaRPr lang="en-CA" sz="1800" dirty="0"/>
          </a:p>
          <a:p>
            <a:pPr lvl="1"/>
            <a:r>
              <a:rPr lang="en-GB" sz="1800" dirty="0" smtClean="0"/>
              <a:t>A </a:t>
            </a:r>
            <a:r>
              <a:rPr lang="en-GB" sz="1800" dirty="0"/>
              <a:t>person who engages in </a:t>
            </a:r>
            <a:r>
              <a:rPr lang="en-GB" sz="1800" b="1" dirty="0"/>
              <a:t>natural gas </a:t>
            </a:r>
            <a:r>
              <a:rPr lang="en-GB" sz="1800" b="1" dirty="0" smtClean="0"/>
              <a:t>distribution </a:t>
            </a:r>
            <a:r>
              <a:rPr lang="en-GB" sz="1800" dirty="0" smtClean="0"/>
              <a:t>(</a:t>
            </a:r>
            <a:r>
              <a:rPr lang="en-US" sz="1800" dirty="0"/>
              <a:t>greater than or equal to </a:t>
            </a:r>
            <a:r>
              <a:rPr lang="en-US" sz="1800" dirty="0" smtClean="0"/>
              <a:t>25,000 </a:t>
            </a:r>
            <a:r>
              <a:rPr lang="en-US" sz="1800" dirty="0" err="1"/>
              <a:t>tonnes</a:t>
            </a:r>
            <a:r>
              <a:rPr lang="en-US" sz="1800" dirty="0"/>
              <a:t> of </a:t>
            </a:r>
            <a:r>
              <a:rPr lang="en-US" sz="1800" dirty="0" smtClean="0"/>
              <a:t>CO</a:t>
            </a:r>
            <a:r>
              <a:rPr lang="en-US" sz="1800" baseline="-25000" dirty="0" smtClean="0"/>
              <a:t>2</a:t>
            </a:r>
            <a:r>
              <a:rPr lang="en-US" sz="1800" dirty="0" smtClean="0"/>
              <a:t>e)</a:t>
            </a:r>
            <a:endParaRPr lang="en-CA" sz="1800" dirty="0"/>
          </a:p>
          <a:p>
            <a:pPr lvl="1"/>
            <a:r>
              <a:rPr lang="en-US" sz="1800" dirty="0" smtClean="0"/>
              <a:t>A </a:t>
            </a:r>
            <a:r>
              <a:rPr lang="en-US" sz="1800" dirty="0"/>
              <a:t>person who engages in </a:t>
            </a:r>
            <a:r>
              <a:rPr lang="en-US" sz="1800" b="1" dirty="0"/>
              <a:t>petroleum product </a:t>
            </a:r>
            <a:r>
              <a:rPr lang="en-US" sz="1800" b="1" dirty="0" smtClean="0"/>
              <a:t>supply </a:t>
            </a:r>
            <a:r>
              <a:rPr lang="en-US" sz="1800" dirty="0" smtClean="0"/>
              <a:t>(</a:t>
            </a:r>
            <a:r>
              <a:rPr lang="en-US" sz="1800" dirty="0"/>
              <a:t>supplies 200 </a:t>
            </a:r>
            <a:r>
              <a:rPr lang="en-US" sz="1800" dirty="0" err="1"/>
              <a:t>litres</a:t>
            </a:r>
            <a:r>
              <a:rPr lang="en-US" sz="1800" dirty="0"/>
              <a:t> or more of petroleum products during the </a:t>
            </a:r>
            <a:r>
              <a:rPr lang="en-US" sz="1800" dirty="0" smtClean="0"/>
              <a:t>year)</a:t>
            </a:r>
            <a:endParaRPr lang="en-CA" sz="1800"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27</a:t>
            </a:fld>
            <a:endParaRPr lang="en-US" dirty="0"/>
          </a:p>
        </p:txBody>
      </p:sp>
    </p:spTree>
    <p:extLst>
      <p:ext uri="{BB962C8B-B14F-4D97-AF65-F5344CB8AC3E}">
        <p14:creationId xmlns:p14="http://schemas.microsoft.com/office/powerpoint/2010/main" val="280093721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1640" y="117960"/>
            <a:ext cx="7488832" cy="1143000"/>
          </a:xfrm>
        </p:spPr>
        <p:txBody>
          <a:bodyPr/>
          <a:lstStyle/>
          <a:p>
            <a:r>
              <a:rPr lang="en-US" dirty="0"/>
              <a:t>Table 2 activities</a:t>
            </a:r>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3" name="Content Placeholder 2"/>
          <p:cNvSpPr>
            <a:spLocks noGrp="1"/>
          </p:cNvSpPr>
          <p:nvPr>
            <p:ph sz="half" idx="1"/>
          </p:nvPr>
        </p:nvSpPr>
        <p:spPr>
          <a:xfrm>
            <a:off x="1403648" y="1229100"/>
            <a:ext cx="3600400" cy="4680032"/>
          </a:xfrm>
        </p:spPr>
        <p:txBody>
          <a:bodyPr/>
          <a:lstStyle/>
          <a:p>
            <a:pPr marL="0" indent="0">
              <a:buNone/>
            </a:pPr>
            <a:r>
              <a:rPr lang="en-CA" sz="1600" b="1" dirty="0" smtClean="0"/>
              <a:t>1. </a:t>
            </a:r>
            <a:r>
              <a:rPr lang="en-CA" sz="1600" b="1" dirty="0" err="1" smtClean="0"/>
              <a:t>Adipic</a:t>
            </a:r>
            <a:r>
              <a:rPr lang="en-CA" sz="1600" b="1" dirty="0" smtClean="0"/>
              <a:t> </a:t>
            </a:r>
            <a:r>
              <a:rPr lang="en-CA" sz="1600" b="1" dirty="0"/>
              <a:t>acid production.</a:t>
            </a:r>
          </a:p>
          <a:p>
            <a:pPr marL="0" indent="0">
              <a:buNone/>
            </a:pPr>
            <a:r>
              <a:rPr lang="en-CA" sz="1600" b="1" dirty="0" smtClean="0"/>
              <a:t>2. Ammonia </a:t>
            </a:r>
            <a:r>
              <a:rPr lang="en-CA" sz="1600" b="1" dirty="0"/>
              <a:t>production.</a:t>
            </a:r>
          </a:p>
          <a:p>
            <a:pPr marL="0" indent="0">
              <a:buNone/>
            </a:pPr>
            <a:r>
              <a:rPr lang="en-CA" sz="1600" b="1" dirty="0" smtClean="0"/>
              <a:t>3. Carbonate </a:t>
            </a:r>
            <a:r>
              <a:rPr lang="en-CA" sz="1600" b="1" dirty="0"/>
              <a:t>use.</a:t>
            </a:r>
          </a:p>
          <a:p>
            <a:pPr marL="0" indent="0">
              <a:buNone/>
            </a:pPr>
            <a:r>
              <a:rPr lang="en-CA" sz="1600" b="1" dirty="0" smtClean="0"/>
              <a:t>4. Cement </a:t>
            </a:r>
            <a:r>
              <a:rPr lang="en-CA" sz="1600" b="1" dirty="0"/>
              <a:t>production.</a:t>
            </a:r>
          </a:p>
          <a:p>
            <a:pPr marL="0" indent="0">
              <a:buNone/>
            </a:pPr>
            <a:r>
              <a:rPr lang="en-CA" sz="1600" b="1" dirty="0" smtClean="0"/>
              <a:t>5. Coal </a:t>
            </a:r>
            <a:r>
              <a:rPr lang="en-CA" sz="1600" b="1" dirty="0"/>
              <a:t>storage.</a:t>
            </a:r>
          </a:p>
          <a:p>
            <a:pPr marL="0" indent="0">
              <a:buNone/>
            </a:pPr>
            <a:r>
              <a:rPr lang="en-CA" sz="1600" b="1" dirty="0" smtClean="0"/>
              <a:t>6. Copper </a:t>
            </a:r>
            <a:r>
              <a:rPr lang="en-CA" sz="1600" b="1" dirty="0"/>
              <a:t>and nickel production.</a:t>
            </a:r>
          </a:p>
          <a:p>
            <a:pPr marL="0" indent="0">
              <a:buNone/>
            </a:pPr>
            <a:r>
              <a:rPr lang="en-CA" sz="1600" b="1" dirty="0" smtClean="0"/>
              <a:t>7. Electricity </a:t>
            </a:r>
            <a:r>
              <a:rPr lang="en-CA" sz="1600" b="1" dirty="0"/>
              <a:t>generation.</a:t>
            </a:r>
          </a:p>
          <a:p>
            <a:pPr marL="0" indent="0">
              <a:buNone/>
            </a:pPr>
            <a:r>
              <a:rPr lang="en-CA" sz="1600" b="1" dirty="0" smtClean="0"/>
              <a:t>8. Ferroalloy </a:t>
            </a:r>
            <a:r>
              <a:rPr lang="en-CA" sz="1600" b="1" dirty="0"/>
              <a:t>production.</a:t>
            </a:r>
          </a:p>
          <a:p>
            <a:pPr marL="0" indent="0">
              <a:buNone/>
            </a:pPr>
            <a:r>
              <a:rPr lang="en-CA" sz="1600" b="1" u="sng" dirty="0" smtClean="0"/>
              <a:t>9. General </a:t>
            </a:r>
            <a:r>
              <a:rPr lang="en-CA" sz="1600" b="1" u="sng" dirty="0"/>
              <a:t>stationary combustion.</a:t>
            </a:r>
          </a:p>
          <a:p>
            <a:pPr marL="0" indent="0">
              <a:buNone/>
            </a:pPr>
            <a:r>
              <a:rPr lang="en-CA" sz="1600" b="1" dirty="0" smtClean="0"/>
              <a:t>10. Glass </a:t>
            </a:r>
            <a:r>
              <a:rPr lang="en-CA" sz="1600" b="1" dirty="0"/>
              <a:t>production.</a:t>
            </a:r>
          </a:p>
          <a:p>
            <a:pPr marL="0" indent="0">
              <a:buNone/>
            </a:pPr>
            <a:r>
              <a:rPr lang="en-CA" sz="1600" b="1" dirty="0" smtClean="0"/>
              <a:t>11. HCFC-22 </a:t>
            </a:r>
            <a:r>
              <a:rPr lang="en-CA" sz="1600" b="1" dirty="0"/>
              <a:t>production and HFC-23 destruction.</a:t>
            </a:r>
          </a:p>
          <a:p>
            <a:pPr marL="0" indent="0">
              <a:buNone/>
            </a:pPr>
            <a:r>
              <a:rPr lang="en-CA" sz="1600" b="1" dirty="0" smtClean="0"/>
              <a:t>12. Hydrogen </a:t>
            </a:r>
            <a:r>
              <a:rPr lang="en-CA" sz="1600" b="1" dirty="0"/>
              <a:t>production.</a:t>
            </a:r>
          </a:p>
          <a:p>
            <a:pPr marL="0" indent="0">
              <a:buNone/>
            </a:pPr>
            <a:r>
              <a:rPr lang="en-CA" sz="1600" b="1" dirty="0" smtClean="0"/>
              <a:t>13. Iron </a:t>
            </a:r>
            <a:r>
              <a:rPr lang="en-CA" sz="1600" b="1" dirty="0"/>
              <a:t>and steel production.</a:t>
            </a:r>
          </a:p>
          <a:p>
            <a:pPr marL="0" indent="0">
              <a:buNone/>
            </a:pPr>
            <a:r>
              <a:rPr lang="en-CA" sz="1600" b="1" dirty="0"/>
              <a:t>14. Lead production.</a:t>
            </a:r>
          </a:p>
          <a:p>
            <a:pPr marL="0" indent="0">
              <a:buNone/>
            </a:pPr>
            <a:endParaRPr lang="en-CA" sz="1400"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28</a:t>
            </a:fld>
            <a:endParaRPr lang="en-US" dirty="0"/>
          </a:p>
        </p:txBody>
      </p:sp>
      <p:sp>
        <p:nvSpPr>
          <p:cNvPr id="7" name="Content Placeholder 6"/>
          <p:cNvSpPr>
            <a:spLocks noGrp="1"/>
          </p:cNvSpPr>
          <p:nvPr>
            <p:ph sz="half" idx="13"/>
          </p:nvPr>
        </p:nvSpPr>
        <p:spPr>
          <a:xfrm>
            <a:off x="5010134" y="1260960"/>
            <a:ext cx="3816040" cy="4392000"/>
          </a:xfrm>
        </p:spPr>
        <p:txBody>
          <a:bodyPr/>
          <a:lstStyle/>
          <a:p>
            <a:pPr marL="0" indent="0">
              <a:buNone/>
            </a:pPr>
            <a:r>
              <a:rPr lang="en-CA" sz="1600" b="1" dirty="0" smtClean="0"/>
              <a:t>15. Lime </a:t>
            </a:r>
            <a:r>
              <a:rPr lang="en-CA" sz="1600" b="1" dirty="0"/>
              <a:t>production.</a:t>
            </a:r>
          </a:p>
          <a:p>
            <a:pPr marL="0" indent="0">
              <a:buNone/>
            </a:pPr>
            <a:r>
              <a:rPr lang="en-CA" sz="1600" b="1" dirty="0" smtClean="0"/>
              <a:t>16. Magnesium </a:t>
            </a:r>
            <a:r>
              <a:rPr lang="en-CA" sz="1600" b="1" dirty="0"/>
              <a:t>production.</a:t>
            </a:r>
          </a:p>
          <a:p>
            <a:pPr marL="0" indent="0">
              <a:buNone/>
            </a:pPr>
            <a:r>
              <a:rPr lang="en-CA" sz="1600" b="1" dirty="0" smtClean="0"/>
              <a:t>17. Nitric </a:t>
            </a:r>
            <a:r>
              <a:rPr lang="en-CA" sz="1600" b="1" dirty="0"/>
              <a:t>acid production.</a:t>
            </a:r>
          </a:p>
          <a:p>
            <a:pPr marL="0" indent="0">
              <a:buNone/>
            </a:pPr>
            <a:r>
              <a:rPr lang="en-CA" sz="1600" b="1" dirty="0" smtClean="0"/>
              <a:t>18. Operation </a:t>
            </a:r>
            <a:r>
              <a:rPr lang="en-CA" sz="1600" b="1" dirty="0"/>
              <a:t>of equipment for a transmission system or a distribution system (electricity).</a:t>
            </a:r>
          </a:p>
          <a:p>
            <a:pPr marL="0" indent="0">
              <a:buNone/>
            </a:pPr>
            <a:r>
              <a:rPr lang="en-CA" sz="1600" b="1" u="sng" dirty="0" smtClean="0"/>
              <a:t>19. Operation </a:t>
            </a:r>
            <a:r>
              <a:rPr lang="en-CA" sz="1600" b="1" u="sng" dirty="0"/>
              <a:t>of equipment related to natural gas.</a:t>
            </a:r>
          </a:p>
          <a:p>
            <a:pPr marL="0" indent="0">
              <a:buNone/>
            </a:pPr>
            <a:r>
              <a:rPr lang="en-CA" sz="1600" b="1" dirty="0" smtClean="0"/>
              <a:t>20. Petrochemical </a:t>
            </a:r>
            <a:r>
              <a:rPr lang="en-CA" sz="1600" b="1" dirty="0"/>
              <a:t>production.</a:t>
            </a:r>
          </a:p>
          <a:p>
            <a:pPr marL="0" indent="0">
              <a:buNone/>
            </a:pPr>
            <a:r>
              <a:rPr lang="en-CA" sz="1600" b="1" dirty="0" smtClean="0"/>
              <a:t>21. Petroleum </a:t>
            </a:r>
            <a:r>
              <a:rPr lang="en-CA" sz="1600" b="1" dirty="0"/>
              <a:t>refining.</a:t>
            </a:r>
          </a:p>
          <a:p>
            <a:pPr marL="0" indent="0">
              <a:buNone/>
            </a:pPr>
            <a:r>
              <a:rPr lang="en-CA" sz="1600" b="1" dirty="0" smtClean="0"/>
              <a:t>22. Phosphoric </a:t>
            </a:r>
            <a:r>
              <a:rPr lang="en-CA" sz="1600" b="1" dirty="0"/>
              <a:t>acid production.</a:t>
            </a:r>
          </a:p>
          <a:p>
            <a:pPr marL="0" indent="0">
              <a:buNone/>
            </a:pPr>
            <a:r>
              <a:rPr lang="en-CA" sz="1600" b="1" dirty="0" smtClean="0"/>
              <a:t>23. Primary </a:t>
            </a:r>
            <a:r>
              <a:rPr lang="en-CA" sz="1600" b="1" dirty="0"/>
              <a:t>aluminum production.</a:t>
            </a:r>
          </a:p>
          <a:p>
            <a:pPr marL="0" indent="0">
              <a:buNone/>
            </a:pPr>
            <a:r>
              <a:rPr lang="en-CA" sz="1600" b="1" dirty="0" smtClean="0"/>
              <a:t>24. Pulp </a:t>
            </a:r>
            <a:r>
              <a:rPr lang="en-CA" sz="1600" b="1" dirty="0"/>
              <a:t>and paper production.</a:t>
            </a:r>
          </a:p>
          <a:p>
            <a:pPr marL="0" indent="0">
              <a:buNone/>
            </a:pPr>
            <a:r>
              <a:rPr lang="en-CA" sz="1600" b="1" dirty="0" smtClean="0"/>
              <a:t>25. Refinery </a:t>
            </a:r>
            <a:r>
              <a:rPr lang="en-CA" sz="1600" b="1" dirty="0"/>
              <a:t>fuel gas use.</a:t>
            </a:r>
          </a:p>
          <a:p>
            <a:pPr marL="0" indent="0">
              <a:buNone/>
            </a:pPr>
            <a:r>
              <a:rPr lang="en-CA" sz="1600" b="1" dirty="0" smtClean="0"/>
              <a:t>26. Soda </a:t>
            </a:r>
            <a:r>
              <a:rPr lang="en-CA" sz="1600" b="1" dirty="0"/>
              <a:t>ash production.</a:t>
            </a:r>
          </a:p>
          <a:p>
            <a:pPr marL="0" indent="0">
              <a:buNone/>
            </a:pPr>
            <a:r>
              <a:rPr lang="en-CA" sz="1600" b="1" dirty="0" smtClean="0"/>
              <a:t>27. Zinc </a:t>
            </a:r>
            <a:r>
              <a:rPr lang="en-CA" sz="1600" b="1" dirty="0"/>
              <a:t>production.</a:t>
            </a:r>
          </a:p>
          <a:p>
            <a:endParaRPr lang="en-CA" sz="1400" dirty="0"/>
          </a:p>
          <a:p>
            <a:endParaRPr lang="en-CA" sz="1400" dirty="0"/>
          </a:p>
        </p:txBody>
      </p:sp>
    </p:spTree>
    <p:extLst>
      <p:ext uri="{BB962C8B-B14F-4D97-AF65-F5344CB8AC3E}">
        <p14:creationId xmlns:p14="http://schemas.microsoft.com/office/powerpoint/2010/main" val="379565086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558" y="58879"/>
            <a:ext cx="7488832" cy="1143000"/>
          </a:xfrm>
        </p:spPr>
        <p:txBody>
          <a:bodyPr/>
          <a:lstStyle/>
          <a:p>
            <a:r>
              <a:rPr lang="en-CA" dirty="0" smtClean="0"/>
              <a:t>Emissions of Concern</a:t>
            </a:r>
            <a:endParaRPr lang="en-CA" dirty="0"/>
          </a:p>
        </p:txBody>
      </p:sp>
      <p:sp>
        <p:nvSpPr>
          <p:cNvPr id="3" name="Content Placeholder 2"/>
          <p:cNvSpPr>
            <a:spLocks noGrp="1"/>
          </p:cNvSpPr>
          <p:nvPr>
            <p:ph idx="1"/>
          </p:nvPr>
        </p:nvSpPr>
        <p:spPr>
          <a:xfrm>
            <a:off x="1206567" y="1052736"/>
            <a:ext cx="7704606" cy="4680032"/>
          </a:xfrm>
        </p:spPr>
        <p:txBody>
          <a:bodyPr/>
          <a:lstStyle/>
          <a:p>
            <a:r>
              <a:rPr lang="en-CA" dirty="0" smtClean="0"/>
              <a:t>Combustion </a:t>
            </a:r>
            <a:r>
              <a:rPr lang="en-CA" dirty="0"/>
              <a:t>emissions </a:t>
            </a:r>
          </a:p>
          <a:p>
            <a:pPr lvl="1"/>
            <a:r>
              <a:rPr lang="en-CA" dirty="0" smtClean="0"/>
              <a:t>Burning </a:t>
            </a:r>
            <a:r>
              <a:rPr lang="en-CA" dirty="0"/>
              <a:t>fuel for heating or industrial furnaces </a:t>
            </a:r>
            <a:endParaRPr lang="en-CA" dirty="0" smtClean="0"/>
          </a:p>
          <a:p>
            <a:pPr lvl="2"/>
            <a:r>
              <a:rPr lang="en-CA" sz="2200" dirty="0"/>
              <a:t>Roughly </a:t>
            </a:r>
            <a:r>
              <a:rPr lang="en-CA" sz="2200" i="1" dirty="0"/>
              <a:t>13 million cubic </a:t>
            </a:r>
            <a:r>
              <a:rPr lang="en-CA" sz="2200" i="1" dirty="0" smtClean="0"/>
              <a:t>metres per year </a:t>
            </a:r>
            <a:r>
              <a:rPr lang="en-CA" sz="2200" i="1" dirty="0"/>
              <a:t>of natural gas combustion </a:t>
            </a:r>
            <a:r>
              <a:rPr lang="en-CA" sz="2200" dirty="0"/>
              <a:t>would push a facility into the category of being </a:t>
            </a:r>
            <a:r>
              <a:rPr lang="en-CA" sz="2200" u="sng" dirty="0"/>
              <a:t>required to quantify and </a:t>
            </a:r>
            <a:r>
              <a:rPr lang="en-CA" sz="2200" u="sng" dirty="0" smtClean="0"/>
              <a:t>report</a:t>
            </a:r>
            <a:endParaRPr lang="en-CA" sz="2200" dirty="0"/>
          </a:p>
          <a:p>
            <a:r>
              <a:rPr lang="en-CA" dirty="0" smtClean="0"/>
              <a:t>Process </a:t>
            </a:r>
            <a:r>
              <a:rPr lang="en-CA" dirty="0"/>
              <a:t>emissions </a:t>
            </a:r>
            <a:r>
              <a:rPr lang="en-CA" dirty="0" smtClean="0"/>
              <a:t>in Table 2</a:t>
            </a:r>
            <a:endParaRPr lang="en-CA" dirty="0"/>
          </a:p>
          <a:p>
            <a:pPr lvl="1"/>
            <a:r>
              <a:rPr lang="en-CA" dirty="0" smtClean="0"/>
              <a:t>Emissions </a:t>
            </a:r>
            <a:r>
              <a:rPr lang="en-CA" dirty="0"/>
              <a:t>from chemical or physical reactions as part of production </a:t>
            </a:r>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29</a:t>
            </a:fld>
            <a:endParaRPr lang="en-US" dirty="0"/>
          </a:p>
        </p:txBody>
      </p:sp>
    </p:spTree>
    <p:extLst>
      <p:ext uri="{BB962C8B-B14F-4D97-AF65-F5344CB8AC3E}">
        <p14:creationId xmlns:p14="http://schemas.microsoft.com/office/powerpoint/2010/main" val="169470557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98" y="510985"/>
            <a:ext cx="7488832" cy="1143000"/>
          </a:xfrm>
        </p:spPr>
        <p:txBody>
          <a:bodyPr/>
          <a:lstStyle/>
          <a:p>
            <a:r>
              <a:rPr lang="en-CA" dirty="0" smtClean="0"/>
              <a:t>Greenhouse Gas </a:t>
            </a:r>
            <a:br>
              <a:rPr lang="en-CA" dirty="0" smtClean="0"/>
            </a:br>
            <a:r>
              <a:rPr lang="en-CA" dirty="0" smtClean="0"/>
              <a:t>(GHG) Definition</a:t>
            </a:r>
            <a:endParaRPr lang="en-CA" dirty="0"/>
          </a:p>
        </p:txBody>
      </p:sp>
      <p:sp>
        <p:nvSpPr>
          <p:cNvPr id="3" name="Content Placeholder 2"/>
          <p:cNvSpPr>
            <a:spLocks noGrp="1"/>
          </p:cNvSpPr>
          <p:nvPr>
            <p:ph idx="1"/>
          </p:nvPr>
        </p:nvSpPr>
        <p:spPr>
          <a:xfrm>
            <a:off x="1403648" y="2328734"/>
            <a:ext cx="7488832" cy="3663466"/>
          </a:xfrm>
        </p:spPr>
        <p:txBody>
          <a:bodyPr/>
          <a:lstStyle/>
          <a:p>
            <a:r>
              <a:rPr lang="en-CA" sz="3000" dirty="0" smtClean="0"/>
              <a:t>Any </a:t>
            </a:r>
            <a:r>
              <a:rPr lang="en-CA" sz="3000" dirty="0"/>
              <a:t>of the atmospheric gases that contribute </a:t>
            </a:r>
            <a:r>
              <a:rPr lang="en-CA" sz="3000" dirty="0" smtClean="0"/>
              <a:t>to </a:t>
            </a:r>
            <a:r>
              <a:rPr lang="en-CA" sz="3000" dirty="0"/>
              <a:t>the greenhouse effect by absorbing </a:t>
            </a:r>
            <a:r>
              <a:rPr lang="en-CA" sz="3000" dirty="0" smtClean="0"/>
              <a:t>infrared </a:t>
            </a:r>
            <a:r>
              <a:rPr lang="en-CA" sz="3000" dirty="0"/>
              <a:t>radiation produced by solar warming </a:t>
            </a:r>
            <a:r>
              <a:rPr lang="en-CA" sz="3000" dirty="0" smtClean="0"/>
              <a:t>of </a:t>
            </a:r>
            <a:r>
              <a:rPr lang="en-CA" sz="3000" dirty="0"/>
              <a:t>the Earth's surface. They include carbon </a:t>
            </a:r>
            <a:r>
              <a:rPr lang="en-CA" sz="3000" dirty="0" smtClean="0"/>
              <a:t>dioxide </a:t>
            </a:r>
            <a:r>
              <a:rPr lang="en-CA" sz="3000" dirty="0"/>
              <a:t>(CO2), methane (CH4), nitrous oxide </a:t>
            </a:r>
            <a:r>
              <a:rPr lang="en-CA" sz="3000" dirty="0" smtClean="0"/>
              <a:t>(</a:t>
            </a:r>
            <a:r>
              <a:rPr lang="en-CA" sz="3000" dirty="0"/>
              <a:t>NO2), and water vapor.</a:t>
            </a:r>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a:t>
            </a:fld>
            <a:endParaRPr lang="en-US" dirty="0"/>
          </a:p>
        </p:txBody>
      </p:sp>
      <p:sp>
        <p:nvSpPr>
          <p:cNvPr id="6" name="TextBox 5"/>
          <p:cNvSpPr txBox="1"/>
          <p:nvPr/>
        </p:nvSpPr>
        <p:spPr bwMode="auto">
          <a:xfrm>
            <a:off x="6924121" y="5911092"/>
            <a:ext cx="1824217" cy="184666"/>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CA" sz="1200" dirty="0"/>
              <a:t>Source: Google Definitions</a:t>
            </a:r>
            <a:endParaRPr lang="en-CA" sz="1200" dirty="0" smtClean="0">
              <a:latin typeface="Century Gothic" pitchFamily="34" charset="0"/>
            </a:endParaRPr>
          </a:p>
        </p:txBody>
      </p:sp>
      <p:pic>
        <p:nvPicPr>
          <p:cNvPr id="7" name="Picture 6"/>
          <p:cNvPicPr>
            <a:picLocks noChangeAspect="1"/>
          </p:cNvPicPr>
          <p:nvPr/>
        </p:nvPicPr>
        <p:blipFill>
          <a:blip r:embed="rId2"/>
          <a:stretch>
            <a:fillRect/>
          </a:stretch>
        </p:blipFill>
        <p:spPr>
          <a:xfrm>
            <a:off x="5964833" y="165774"/>
            <a:ext cx="2808062" cy="2031590"/>
          </a:xfrm>
          <a:prstGeom prst="rect">
            <a:avLst/>
          </a:prstGeom>
        </p:spPr>
      </p:pic>
    </p:spTree>
    <p:extLst>
      <p:ext uri="{BB962C8B-B14F-4D97-AF65-F5344CB8AC3E}">
        <p14:creationId xmlns:p14="http://schemas.microsoft.com/office/powerpoint/2010/main" val="4123623680"/>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450" y="267401"/>
            <a:ext cx="7690779" cy="1143000"/>
          </a:xfrm>
        </p:spPr>
        <p:txBody>
          <a:bodyPr/>
          <a:lstStyle/>
          <a:p>
            <a:r>
              <a:rPr lang="en-CA" sz="3600" dirty="0" smtClean="0"/>
              <a:t>Further Participation Requirements:</a:t>
            </a:r>
            <a:endParaRPr lang="en-CA" sz="3600" dirty="0"/>
          </a:p>
        </p:txBody>
      </p:sp>
      <p:sp>
        <p:nvSpPr>
          <p:cNvPr id="3" name="Content Placeholder 2"/>
          <p:cNvSpPr>
            <a:spLocks noGrp="1"/>
          </p:cNvSpPr>
          <p:nvPr>
            <p:ph idx="1"/>
          </p:nvPr>
        </p:nvSpPr>
        <p:spPr/>
        <p:txBody>
          <a:bodyPr/>
          <a:lstStyle/>
          <a:p>
            <a:r>
              <a:rPr lang="en-CA" dirty="0" smtClean="0"/>
              <a:t>Mandatory </a:t>
            </a:r>
            <a:r>
              <a:rPr lang="en-CA" dirty="0"/>
              <a:t>reporting but voluntary participation at threshold of 10,000 tonnes of carbon </a:t>
            </a:r>
            <a:r>
              <a:rPr lang="en-CA" dirty="0" smtClean="0"/>
              <a:t>equivalent.</a:t>
            </a:r>
          </a:p>
          <a:p>
            <a:pPr lvl="1"/>
            <a:r>
              <a:rPr lang="en-CA" dirty="0" smtClean="0"/>
              <a:t>Equivalent of roughly </a:t>
            </a:r>
            <a:r>
              <a:rPr lang="en-CA" dirty="0"/>
              <a:t>5 million cubic metres of natural gas or 20 million </a:t>
            </a:r>
            <a:r>
              <a:rPr lang="en-CA" dirty="0" smtClean="0"/>
              <a:t>BTU </a:t>
            </a:r>
            <a:r>
              <a:rPr lang="en-CA" dirty="0"/>
              <a:t>per </a:t>
            </a:r>
            <a:r>
              <a:rPr lang="en-CA" dirty="0" smtClean="0"/>
              <a:t>hour; i.e. potentially business with:</a:t>
            </a:r>
          </a:p>
          <a:p>
            <a:pPr lvl="2"/>
            <a:r>
              <a:rPr lang="en-CA" dirty="0" smtClean="0"/>
              <a:t>large </a:t>
            </a:r>
            <a:r>
              <a:rPr lang="en-CA" dirty="0"/>
              <a:t>boilers, or </a:t>
            </a:r>
            <a:endParaRPr lang="en-CA" dirty="0" smtClean="0"/>
          </a:p>
          <a:p>
            <a:pPr lvl="2"/>
            <a:r>
              <a:rPr lang="en-CA" dirty="0" smtClean="0"/>
              <a:t>high </a:t>
            </a:r>
            <a:r>
              <a:rPr lang="en-CA" dirty="0"/>
              <a:t>make up air requirements, or </a:t>
            </a:r>
            <a:endParaRPr lang="en-CA" dirty="0" smtClean="0"/>
          </a:p>
          <a:p>
            <a:pPr lvl="2"/>
            <a:r>
              <a:rPr lang="en-CA" dirty="0" smtClean="0"/>
              <a:t>process </a:t>
            </a:r>
            <a:r>
              <a:rPr lang="en-CA" dirty="0"/>
              <a:t>heating </a:t>
            </a:r>
            <a:r>
              <a:rPr lang="en-CA" dirty="0" smtClean="0"/>
              <a:t>requirements</a:t>
            </a:r>
            <a:endParaRPr lang="en-CA" dirty="0"/>
          </a:p>
          <a:p>
            <a:pPr lvl="1"/>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30</a:t>
            </a:fld>
            <a:endParaRPr lang="en-US" dirty="0"/>
          </a:p>
        </p:txBody>
      </p:sp>
    </p:spTree>
    <p:extLst>
      <p:ext uri="{BB962C8B-B14F-4D97-AF65-F5344CB8AC3E}">
        <p14:creationId xmlns:p14="http://schemas.microsoft.com/office/powerpoint/2010/main" val="410864704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0524"/>
            <a:ext cx="7488832" cy="1143000"/>
          </a:xfrm>
        </p:spPr>
        <p:txBody>
          <a:bodyPr/>
          <a:lstStyle/>
          <a:p>
            <a:r>
              <a:rPr lang="en-CA" dirty="0" smtClean="0"/>
              <a:t>Direct Impact on SME’s</a:t>
            </a:r>
            <a:endParaRPr lang="en-CA" dirty="0"/>
          </a:p>
        </p:txBody>
      </p:sp>
      <p:sp>
        <p:nvSpPr>
          <p:cNvPr id="3" name="Content Placeholder 2"/>
          <p:cNvSpPr>
            <a:spLocks noGrp="1"/>
          </p:cNvSpPr>
          <p:nvPr>
            <p:ph idx="1"/>
          </p:nvPr>
        </p:nvSpPr>
        <p:spPr>
          <a:xfrm>
            <a:off x="1403648" y="1196752"/>
            <a:ext cx="7488832" cy="4795449"/>
          </a:xfrm>
        </p:spPr>
        <p:txBody>
          <a:bodyPr/>
          <a:lstStyle/>
          <a:p>
            <a:pPr lvl="0"/>
            <a:r>
              <a:rPr lang="en-CA" dirty="0"/>
              <a:t>Most small and medium size businesses will not be required to enter the system as emitters.</a:t>
            </a:r>
          </a:p>
          <a:p>
            <a:pPr lvl="0"/>
            <a:r>
              <a:rPr lang="en-CA" dirty="0"/>
              <a:t>Main impact for small business will be the increased cost of natural gas, electricity, and any other fuels.  </a:t>
            </a:r>
            <a:endParaRPr lang="en-CA" dirty="0" smtClean="0"/>
          </a:p>
          <a:p>
            <a:pPr lvl="0"/>
            <a:r>
              <a:rPr lang="en-CA" dirty="0" smtClean="0"/>
              <a:t>Business will also need to quantify their emissions.</a:t>
            </a:r>
          </a:p>
          <a:p>
            <a:pPr marL="0" indent="0">
              <a:buNone/>
            </a:pPr>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31</a:t>
            </a:fld>
            <a:endParaRPr lang="en-US" dirty="0"/>
          </a:p>
        </p:txBody>
      </p:sp>
    </p:spTree>
    <p:extLst>
      <p:ext uri="{BB962C8B-B14F-4D97-AF65-F5344CB8AC3E}">
        <p14:creationId xmlns:p14="http://schemas.microsoft.com/office/powerpoint/2010/main" val="400193117"/>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Expected Impact to Energy Related Costs</a:t>
            </a:r>
            <a:endParaRPr lang="en-CA" dirty="0"/>
          </a:p>
        </p:txBody>
      </p:sp>
      <p:sp>
        <p:nvSpPr>
          <p:cNvPr id="3" name="Content Placeholder 2"/>
          <p:cNvSpPr>
            <a:spLocks noGrp="1"/>
          </p:cNvSpPr>
          <p:nvPr>
            <p:ph idx="1"/>
          </p:nvPr>
        </p:nvSpPr>
        <p:spPr/>
        <p:txBody>
          <a:bodyPr/>
          <a:lstStyle/>
          <a:p>
            <a:r>
              <a:rPr lang="en-CA" sz="3000" dirty="0"/>
              <a:t>Union Gas is predicting a 3.3 cent increase per cubic meter of natural </a:t>
            </a:r>
            <a:r>
              <a:rPr lang="en-CA" sz="3000" dirty="0" smtClean="0"/>
              <a:t>gas; This </a:t>
            </a:r>
            <a:r>
              <a:rPr lang="en-CA" sz="3000" dirty="0"/>
              <a:t>is a 30% increase.  </a:t>
            </a:r>
          </a:p>
          <a:p>
            <a:r>
              <a:rPr lang="en-CA" sz="3000" dirty="0"/>
              <a:t>The auditor general estimates hydro </a:t>
            </a:r>
            <a:r>
              <a:rPr lang="en-CA" sz="3000" dirty="0" smtClean="0"/>
              <a:t>costs will </a:t>
            </a:r>
            <a:r>
              <a:rPr lang="en-CA" sz="3000" dirty="0"/>
              <a:t>increase by 14%.  </a:t>
            </a:r>
          </a:p>
          <a:p>
            <a:r>
              <a:rPr lang="en-CA" sz="3000" dirty="0"/>
              <a:t>Retail gas is estimated by the province to go up 4.3 cents per litre (experience at the pump would seem to indicate even higher).</a:t>
            </a:r>
          </a:p>
          <a:p>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32</a:t>
            </a:fld>
            <a:endParaRPr lang="en-US" dirty="0"/>
          </a:p>
        </p:txBody>
      </p:sp>
    </p:spTree>
    <p:extLst>
      <p:ext uri="{BB962C8B-B14F-4D97-AF65-F5344CB8AC3E}">
        <p14:creationId xmlns:p14="http://schemas.microsoft.com/office/powerpoint/2010/main" val="193202800"/>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Managing Your Exposure</a:t>
            </a:r>
            <a:endParaRPr lang="en-CA" dirty="0"/>
          </a:p>
        </p:txBody>
      </p:sp>
      <p:sp>
        <p:nvSpPr>
          <p:cNvPr id="3" name="Content Placeholder 2"/>
          <p:cNvSpPr>
            <a:spLocks noGrp="1"/>
          </p:cNvSpPr>
          <p:nvPr>
            <p:ph idx="1"/>
          </p:nvPr>
        </p:nvSpPr>
        <p:spPr>
          <a:xfrm>
            <a:off x="1403648" y="1417638"/>
            <a:ext cx="7488832" cy="4574563"/>
          </a:xfrm>
        </p:spPr>
        <p:txBody>
          <a:bodyPr/>
          <a:lstStyle/>
          <a:p>
            <a:pPr marL="0" indent="0">
              <a:buNone/>
            </a:pPr>
            <a:r>
              <a:rPr lang="en-CA" sz="2800" dirty="0" smtClean="0"/>
              <a:t>How </a:t>
            </a:r>
            <a:r>
              <a:rPr lang="en-CA" sz="2800" dirty="0"/>
              <a:t>can SME’s manage their exposure to climate risks and related regulatory </a:t>
            </a:r>
            <a:r>
              <a:rPr lang="en-CA" sz="2800" dirty="0" smtClean="0"/>
              <a:t>risks?</a:t>
            </a:r>
          </a:p>
          <a:p>
            <a:pPr marL="514350" indent="-514350">
              <a:buFont typeface="+mj-lt"/>
              <a:buAutoNum type="arabicPeriod"/>
            </a:pPr>
            <a:r>
              <a:rPr lang="en-CA" sz="2400" dirty="0" smtClean="0"/>
              <a:t>Businesses </a:t>
            </a:r>
            <a:r>
              <a:rPr lang="en-CA" sz="2400" dirty="0"/>
              <a:t>need to be aware of their greenhouse gas emissions on an annual basis and what operations fall under the required </a:t>
            </a:r>
            <a:r>
              <a:rPr lang="en-CA" sz="2400" dirty="0" smtClean="0"/>
              <a:t>reporting.</a:t>
            </a:r>
          </a:p>
          <a:p>
            <a:pPr marL="514350" indent="-514350">
              <a:buFont typeface="+mj-lt"/>
              <a:buAutoNum type="arabicPeriod"/>
            </a:pPr>
            <a:r>
              <a:rPr lang="en-CA" sz="2400" dirty="0" smtClean="0"/>
              <a:t>If </a:t>
            </a:r>
            <a:r>
              <a:rPr lang="en-CA" sz="2400" dirty="0"/>
              <a:t>an SME is approaching 10,000 tonnes of </a:t>
            </a:r>
            <a:r>
              <a:rPr lang="en-CA" sz="2400" dirty="0" err="1"/>
              <a:t>GHG</a:t>
            </a:r>
            <a:r>
              <a:rPr lang="en-CA" sz="2400" dirty="0"/>
              <a:t> emissions it would potentially be in their interest to increase efficiency to remain  below the reporting </a:t>
            </a:r>
            <a:r>
              <a:rPr lang="en-CA" sz="2400" dirty="0" smtClean="0"/>
              <a:t>threshold.</a:t>
            </a:r>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33</a:t>
            </a:fld>
            <a:endParaRPr lang="en-US" dirty="0"/>
          </a:p>
        </p:txBody>
      </p:sp>
    </p:spTree>
    <p:extLst>
      <p:ext uri="{BB962C8B-B14F-4D97-AF65-F5344CB8AC3E}">
        <p14:creationId xmlns:p14="http://schemas.microsoft.com/office/powerpoint/2010/main" val="237267490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98" y="27892"/>
            <a:ext cx="7488832" cy="1143000"/>
          </a:xfrm>
        </p:spPr>
        <p:txBody>
          <a:bodyPr/>
          <a:lstStyle/>
          <a:p>
            <a:r>
              <a:rPr lang="en-CA" dirty="0" smtClean="0"/>
              <a:t>Managing Exposure Cont’d</a:t>
            </a:r>
            <a:endParaRPr lang="en-CA" dirty="0"/>
          </a:p>
        </p:txBody>
      </p:sp>
      <p:sp>
        <p:nvSpPr>
          <p:cNvPr id="3" name="Content Placeholder 2"/>
          <p:cNvSpPr>
            <a:spLocks noGrp="1"/>
          </p:cNvSpPr>
          <p:nvPr>
            <p:ph idx="1"/>
          </p:nvPr>
        </p:nvSpPr>
        <p:spPr>
          <a:xfrm>
            <a:off x="1281851" y="1078249"/>
            <a:ext cx="7488832" cy="4392000"/>
          </a:xfrm>
        </p:spPr>
        <p:txBody>
          <a:bodyPr/>
          <a:lstStyle/>
          <a:p>
            <a:pPr marL="514350" lvl="0" indent="-514350">
              <a:buFont typeface="+mj-lt"/>
              <a:buAutoNum type="arabicPeriod" startAt="3"/>
            </a:pPr>
            <a:r>
              <a:rPr lang="en-CA" sz="2400" dirty="0"/>
              <a:t>Increase efficiency now to reduce the pain of increased gas and hydro costs.</a:t>
            </a:r>
          </a:p>
          <a:p>
            <a:pPr marL="514350" lvl="0" indent="-514350">
              <a:buFont typeface="+mj-lt"/>
              <a:buAutoNum type="arabicPeriod" startAt="3"/>
            </a:pPr>
            <a:r>
              <a:rPr lang="en-CA" sz="2400" dirty="0"/>
              <a:t>Regulatory risks would include not reporting if you do exceed the </a:t>
            </a:r>
            <a:r>
              <a:rPr lang="en-CA" sz="2400" dirty="0" smtClean="0"/>
              <a:t>threshold; you can likely </a:t>
            </a:r>
            <a:r>
              <a:rPr lang="en-CA" sz="2400" dirty="0"/>
              <a:t>expect heavy </a:t>
            </a:r>
            <a:r>
              <a:rPr lang="en-CA" sz="2400" dirty="0" smtClean="0"/>
              <a:t>fines to be incurred.</a:t>
            </a:r>
            <a:endParaRPr lang="en-CA" sz="2400" dirty="0"/>
          </a:p>
          <a:p>
            <a:pPr marL="514350" lvl="0" indent="-514350">
              <a:buFont typeface="+mj-lt"/>
              <a:buAutoNum type="arabicPeriod" startAt="3"/>
            </a:pPr>
            <a:r>
              <a:rPr lang="en-CA" sz="2400" dirty="0"/>
              <a:t>Businesses should be aware that the government will use different databases to identify non-compliance.  </a:t>
            </a:r>
          </a:p>
          <a:p>
            <a:pPr lvl="1"/>
            <a:r>
              <a:rPr lang="en-CA" sz="1800" dirty="0" smtClean="0"/>
              <a:t>More </a:t>
            </a:r>
            <a:r>
              <a:rPr lang="en-CA" sz="1800" dirty="0"/>
              <a:t>and more a company with an </a:t>
            </a:r>
            <a:r>
              <a:rPr lang="en-CA" sz="1800" dirty="0" err="1"/>
              <a:t>ECA</a:t>
            </a:r>
            <a:r>
              <a:rPr lang="en-CA" sz="1800" dirty="0"/>
              <a:t> is being targeted for </a:t>
            </a:r>
            <a:r>
              <a:rPr lang="en-CA" sz="1800" dirty="0" err="1" smtClean="0"/>
              <a:t>NPRI</a:t>
            </a:r>
            <a:r>
              <a:rPr lang="en-CA" sz="1800" dirty="0" smtClean="0"/>
              <a:t>; </a:t>
            </a:r>
            <a:r>
              <a:rPr lang="en-CA" sz="1800" dirty="0"/>
              <a:t>then through </a:t>
            </a:r>
            <a:r>
              <a:rPr lang="en-CA" sz="1800" dirty="0" err="1"/>
              <a:t>NPRI</a:t>
            </a:r>
            <a:r>
              <a:rPr lang="en-CA" sz="1800" dirty="0"/>
              <a:t> targeted for </a:t>
            </a:r>
            <a:r>
              <a:rPr lang="en-CA" sz="1800" dirty="0" err="1"/>
              <a:t>TRA</a:t>
            </a:r>
            <a:r>
              <a:rPr lang="en-CA" sz="1800" dirty="0"/>
              <a:t> and/or </a:t>
            </a:r>
            <a:r>
              <a:rPr lang="en-CA" sz="1800" dirty="0" err="1"/>
              <a:t>GHG</a:t>
            </a:r>
            <a:r>
              <a:rPr lang="en-CA" sz="1800" dirty="0"/>
              <a:t> reporting</a:t>
            </a:r>
            <a:r>
              <a:rPr lang="en-CA" sz="1800" dirty="0" smtClean="0"/>
              <a:t>.</a:t>
            </a:r>
          </a:p>
          <a:p>
            <a:pPr lvl="1"/>
            <a:r>
              <a:rPr lang="en-CA" sz="1800" dirty="0" smtClean="0"/>
              <a:t>Electronic Databases and tracking are making it easier to identify and catch out of compliance operations.</a:t>
            </a:r>
            <a:endParaRPr lang="en-CA" sz="1800" dirty="0"/>
          </a:p>
          <a:p>
            <a:pPr lvl="0"/>
            <a:endParaRPr lang="en-CA" sz="2400" dirty="0"/>
          </a:p>
          <a:p>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34</a:t>
            </a:fld>
            <a:endParaRPr lang="en-US" dirty="0"/>
          </a:p>
        </p:txBody>
      </p:sp>
    </p:spTree>
    <p:extLst>
      <p:ext uri="{BB962C8B-B14F-4D97-AF65-F5344CB8AC3E}">
        <p14:creationId xmlns:p14="http://schemas.microsoft.com/office/powerpoint/2010/main" val="50599344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888" y="171389"/>
            <a:ext cx="7740352" cy="1143000"/>
          </a:xfrm>
        </p:spPr>
        <p:txBody>
          <a:bodyPr/>
          <a:lstStyle/>
          <a:p>
            <a:r>
              <a:rPr lang="en-CA" sz="3300" dirty="0" smtClean="0"/>
              <a:t>How to Manage Greenhouse Gas </a:t>
            </a:r>
            <a:endParaRPr lang="en-CA" sz="3300" dirty="0"/>
          </a:p>
        </p:txBody>
      </p:sp>
      <p:sp>
        <p:nvSpPr>
          <p:cNvPr id="3" name="Content Placeholder 2"/>
          <p:cNvSpPr>
            <a:spLocks noGrp="1"/>
          </p:cNvSpPr>
          <p:nvPr>
            <p:ph idx="1"/>
          </p:nvPr>
        </p:nvSpPr>
        <p:spPr>
          <a:xfrm>
            <a:off x="1386986" y="1196752"/>
            <a:ext cx="7488832" cy="4319992"/>
          </a:xfrm>
        </p:spPr>
        <p:txBody>
          <a:bodyPr/>
          <a:lstStyle/>
          <a:p>
            <a:pPr marL="514350" lvl="0" indent="-514350">
              <a:buFont typeface="+mj-lt"/>
              <a:buAutoNum type="arabicPeriod"/>
            </a:pPr>
            <a:r>
              <a:rPr lang="en-CA" dirty="0" smtClean="0"/>
              <a:t>Become </a:t>
            </a:r>
            <a:r>
              <a:rPr lang="en-CA" dirty="0"/>
              <a:t>aware of your greenhouse gas </a:t>
            </a:r>
            <a:r>
              <a:rPr lang="en-CA" dirty="0" smtClean="0"/>
              <a:t>emissions.</a:t>
            </a:r>
          </a:p>
          <a:p>
            <a:pPr marL="914400" lvl="1" indent="-514350"/>
            <a:r>
              <a:rPr lang="en-CA" dirty="0"/>
              <a:t>I</a:t>
            </a:r>
            <a:r>
              <a:rPr lang="en-CA" dirty="0" smtClean="0"/>
              <a:t>nventory of </a:t>
            </a:r>
            <a:r>
              <a:rPr lang="en-CA" dirty="0"/>
              <a:t>operations and </a:t>
            </a:r>
            <a:r>
              <a:rPr lang="en-CA" dirty="0" smtClean="0"/>
              <a:t>potential sources of emissions.</a:t>
            </a:r>
          </a:p>
          <a:p>
            <a:pPr marL="514350" lvl="0" indent="-514350">
              <a:buFont typeface="+mj-lt"/>
              <a:buAutoNum type="arabicPeriod"/>
            </a:pPr>
            <a:r>
              <a:rPr lang="en-CA" dirty="0" smtClean="0"/>
              <a:t>Determine </a:t>
            </a:r>
            <a:r>
              <a:rPr lang="en-CA" dirty="0"/>
              <a:t>your annual </a:t>
            </a:r>
            <a:r>
              <a:rPr lang="en-CA" dirty="0" smtClean="0"/>
              <a:t>emissions. </a:t>
            </a:r>
          </a:p>
          <a:p>
            <a:pPr marL="514350" lvl="0" indent="-514350">
              <a:buFont typeface="+mj-lt"/>
              <a:buAutoNum type="arabicPeriod"/>
            </a:pPr>
            <a:r>
              <a:rPr lang="en-CA" dirty="0" smtClean="0"/>
              <a:t>Find </a:t>
            </a:r>
            <a:r>
              <a:rPr lang="en-CA" dirty="0"/>
              <a:t>efficiencies to </a:t>
            </a:r>
            <a:r>
              <a:rPr lang="en-CA" dirty="0" smtClean="0"/>
              <a:t>reduce by updating </a:t>
            </a:r>
            <a:r>
              <a:rPr lang="en-CA" dirty="0"/>
              <a:t>combustion equipment, adding emission </a:t>
            </a:r>
            <a:r>
              <a:rPr lang="en-CA" dirty="0" smtClean="0"/>
              <a:t>controls, </a:t>
            </a:r>
            <a:r>
              <a:rPr lang="en-CA" dirty="0"/>
              <a:t>etc</a:t>
            </a:r>
            <a:r>
              <a:rPr lang="en-CA" dirty="0" smtClean="0"/>
              <a:t>.</a:t>
            </a:r>
            <a:endParaRPr lang="en-CA" dirty="0"/>
          </a:p>
          <a:p>
            <a:pPr marL="0" indent="0">
              <a:buNone/>
            </a:pPr>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35</a:t>
            </a:fld>
            <a:endParaRPr lang="en-US" dirty="0"/>
          </a:p>
        </p:txBody>
      </p:sp>
    </p:spTree>
    <p:extLst>
      <p:ext uri="{BB962C8B-B14F-4D97-AF65-F5344CB8AC3E}">
        <p14:creationId xmlns:p14="http://schemas.microsoft.com/office/powerpoint/2010/main" val="170128610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Opportunity to Sell Offset Credits</a:t>
            </a:r>
            <a:endParaRPr lang="en-CA" sz="3200" dirty="0"/>
          </a:p>
        </p:txBody>
      </p:sp>
      <p:sp>
        <p:nvSpPr>
          <p:cNvPr id="3" name="Content Placeholder 2"/>
          <p:cNvSpPr>
            <a:spLocks noGrp="1"/>
          </p:cNvSpPr>
          <p:nvPr>
            <p:ph idx="1"/>
          </p:nvPr>
        </p:nvSpPr>
        <p:spPr>
          <a:xfrm>
            <a:off x="1403648" y="1428263"/>
            <a:ext cx="7488832" cy="4392000"/>
          </a:xfrm>
        </p:spPr>
        <p:txBody>
          <a:bodyPr/>
          <a:lstStyle/>
          <a:p>
            <a:r>
              <a:rPr lang="en-CA" sz="2800" dirty="0" smtClean="0"/>
              <a:t>Aside </a:t>
            </a:r>
            <a:r>
              <a:rPr lang="en-CA" sz="2800" dirty="0"/>
              <a:t>from increased costs for small to medium </a:t>
            </a:r>
            <a:r>
              <a:rPr lang="en-CA" sz="2800" dirty="0" smtClean="0"/>
              <a:t>businesses there </a:t>
            </a:r>
            <a:r>
              <a:rPr lang="en-CA" sz="2800" dirty="0"/>
              <a:t>may be an opportunity to create carbon offsets to sell within the greenhouse gas market. </a:t>
            </a:r>
            <a:endParaRPr lang="en-CA" sz="2800" dirty="0" smtClean="0"/>
          </a:p>
          <a:p>
            <a:pPr lvl="1"/>
            <a:r>
              <a:rPr lang="en-CA" sz="2000" dirty="0" smtClean="0"/>
              <a:t>“Facilities </a:t>
            </a:r>
            <a:r>
              <a:rPr lang="en-CA" sz="2000" dirty="0"/>
              <a:t>and sectors not subject to the cap and trade regulation that are able to reduce greenhouse gases in accordance with the proposed requirements and associated protocols will be eligible to seek to have offset credits created and issued. Offset Credits may be used by capped facilities to meet up to 8% of a compliance obligation</a:t>
            </a:r>
            <a:r>
              <a:rPr lang="en-CA" sz="2000" dirty="0" smtClean="0"/>
              <a:t>.”</a:t>
            </a:r>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36</a:t>
            </a:fld>
            <a:endParaRPr lang="en-US" dirty="0"/>
          </a:p>
        </p:txBody>
      </p:sp>
    </p:spTree>
    <p:extLst>
      <p:ext uri="{BB962C8B-B14F-4D97-AF65-F5344CB8AC3E}">
        <p14:creationId xmlns:p14="http://schemas.microsoft.com/office/powerpoint/2010/main" val="225772782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506" y="206236"/>
            <a:ext cx="7488832" cy="1143000"/>
          </a:xfrm>
        </p:spPr>
        <p:txBody>
          <a:bodyPr/>
          <a:lstStyle/>
          <a:p>
            <a:r>
              <a:rPr lang="en-CA" dirty="0" smtClean="0"/>
              <a:t>Offset Credit Projects</a:t>
            </a:r>
            <a:endParaRPr lang="en-CA" dirty="0"/>
          </a:p>
        </p:txBody>
      </p:sp>
      <p:sp>
        <p:nvSpPr>
          <p:cNvPr id="3" name="Content Placeholder 2"/>
          <p:cNvSpPr>
            <a:spLocks noGrp="1"/>
          </p:cNvSpPr>
          <p:nvPr>
            <p:ph idx="1"/>
          </p:nvPr>
        </p:nvSpPr>
        <p:spPr>
          <a:xfrm>
            <a:off x="1392599" y="1196752"/>
            <a:ext cx="7488832" cy="4392000"/>
          </a:xfrm>
        </p:spPr>
        <p:txBody>
          <a:bodyPr/>
          <a:lstStyle/>
          <a:p>
            <a:r>
              <a:rPr lang="en-CA" sz="2800" dirty="0"/>
              <a:t>Offset projects are emissions reduction </a:t>
            </a:r>
            <a:r>
              <a:rPr lang="en-CA" sz="2800" dirty="0" smtClean="0"/>
              <a:t>or removal </a:t>
            </a:r>
            <a:r>
              <a:rPr lang="en-CA" sz="2800" dirty="0"/>
              <a:t>initiatives undertaken by entities outside the sectors covered by cap-and-trade</a:t>
            </a:r>
            <a:r>
              <a:rPr lang="en-CA" sz="2800" dirty="0" smtClean="0"/>
              <a:t>. </a:t>
            </a:r>
          </a:p>
          <a:p>
            <a:pPr lvl="1"/>
            <a:r>
              <a:rPr lang="en-CA" sz="2200" dirty="0" smtClean="0"/>
              <a:t>Agriculture</a:t>
            </a:r>
            <a:endParaRPr lang="en-CA" sz="2200" dirty="0"/>
          </a:p>
          <a:p>
            <a:pPr lvl="1"/>
            <a:r>
              <a:rPr lang="en-CA" sz="2200" dirty="0" smtClean="0"/>
              <a:t>Forestry</a:t>
            </a:r>
            <a:endParaRPr lang="en-CA" sz="2200" dirty="0"/>
          </a:p>
          <a:p>
            <a:pPr lvl="1"/>
            <a:r>
              <a:rPr lang="en-CA" sz="2200" dirty="0" smtClean="0"/>
              <a:t>Waste</a:t>
            </a:r>
            <a:endParaRPr lang="en-CA" sz="2200" dirty="0"/>
          </a:p>
          <a:p>
            <a:pPr lvl="1"/>
            <a:r>
              <a:rPr lang="en-CA" sz="2200" dirty="0" smtClean="0"/>
              <a:t>Other</a:t>
            </a:r>
            <a:endParaRPr lang="en-CA" sz="2200" dirty="0"/>
          </a:p>
          <a:p>
            <a:r>
              <a:rPr lang="en-CA" sz="2800" dirty="0" smtClean="0"/>
              <a:t>Government </a:t>
            </a:r>
            <a:r>
              <a:rPr lang="en-CA" sz="2800" dirty="0"/>
              <a:t>certified offset credits can be used by facilities in covered sectors as an alternative to allowances.</a:t>
            </a:r>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37</a:t>
            </a:fld>
            <a:endParaRPr lang="en-US" dirty="0"/>
          </a:p>
        </p:txBody>
      </p:sp>
    </p:spTree>
    <p:extLst>
      <p:ext uri="{BB962C8B-B14F-4D97-AF65-F5344CB8AC3E}">
        <p14:creationId xmlns:p14="http://schemas.microsoft.com/office/powerpoint/2010/main" val="3017294270"/>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506" y="206236"/>
            <a:ext cx="7488832" cy="1143000"/>
          </a:xfrm>
        </p:spPr>
        <p:txBody>
          <a:bodyPr/>
          <a:lstStyle/>
          <a:p>
            <a:r>
              <a:rPr lang="en-CA" dirty="0" smtClean="0"/>
              <a:t>Offset Credit Projects</a:t>
            </a:r>
            <a:endParaRPr lang="en-CA" dirty="0"/>
          </a:p>
        </p:txBody>
      </p:sp>
      <p:sp>
        <p:nvSpPr>
          <p:cNvPr id="3" name="Content Placeholder 2"/>
          <p:cNvSpPr>
            <a:spLocks noGrp="1"/>
          </p:cNvSpPr>
          <p:nvPr>
            <p:ph idx="1"/>
          </p:nvPr>
        </p:nvSpPr>
        <p:spPr>
          <a:xfrm>
            <a:off x="1392599" y="1844824"/>
            <a:ext cx="7488832" cy="3743928"/>
          </a:xfrm>
        </p:spPr>
        <p:txBody>
          <a:bodyPr/>
          <a:lstStyle/>
          <a:p>
            <a:r>
              <a:rPr lang="en-CA" sz="2800" dirty="0" smtClean="0"/>
              <a:t>Currently the Government is looking at 13 offset protocols, expects to have 3 in place by early 2017.</a:t>
            </a:r>
          </a:p>
          <a:p>
            <a:r>
              <a:rPr lang="en-CA" sz="2800" dirty="0" smtClean="0"/>
              <a:t>There may be an opportunity in the future to propose offset projects outside the 13 protocols.</a:t>
            </a:r>
          </a:p>
          <a:p>
            <a:endParaRPr lang="en-CA" sz="2800"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38</a:t>
            </a:fld>
            <a:endParaRPr lang="en-US" dirty="0"/>
          </a:p>
        </p:txBody>
      </p:sp>
    </p:spTree>
    <p:extLst>
      <p:ext uri="{BB962C8B-B14F-4D97-AF65-F5344CB8AC3E}">
        <p14:creationId xmlns:p14="http://schemas.microsoft.com/office/powerpoint/2010/main" val="3827609015"/>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Specific </a:t>
            </a:r>
            <a:r>
              <a:rPr lang="en-CA" sz="3200" dirty="0" err="1" smtClean="0"/>
              <a:t>GHG</a:t>
            </a:r>
            <a:r>
              <a:rPr lang="en-CA" sz="3200" dirty="0" smtClean="0"/>
              <a:t> </a:t>
            </a:r>
            <a:r>
              <a:rPr lang="en-CA" sz="3200" dirty="0"/>
              <a:t>Management and Carbon Offset </a:t>
            </a:r>
            <a:r>
              <a:rPr lang="en-CA" sz="3200" dirty="0" smtClean="0"/>
              <a:t>Projects</a:t>
            </a:r>
            <a:endParaRPr lang="en-CA" sz="3200" dirty="0"/>
          </a:p>
        </p:txBody>
      </p:sp>
      <p:sp>
        <p:nvSpPr>
          <p:cNvPr id="3" name="Content Placeholder 2"/>
          <p:cNvSpPr>
            <a:spLocks noGrp="1"/>
          </p:cNvSpPr>
          <p:nvPr>
            <p:ph idx="1"/>
          </p:nvPr>
        </p:nvSpPr>
        <p:spPr>
          <a:xfrm>
            <a:off x="1397678" y="1524978"/>
            <a:ext cx="7488832" cy="4392000"/>
          </a:xfrm>
        </p:spPr>
        <p:txBody>
          <a:bodyPr/>
          <a:lstStyle/>
          <a:p>
            <a:r>
              <a:rPr lang="en-CA" b="1" dirty="0" smtClean="0"/>
              <a:t>In California:</a:t>
            </a:r>
            <a:endParaRPr lang="en-CA" b="1" dirty="0"/>
          </a:p>
          <a:p>
            <a:pPr lvl="1"/>
            <a:r>
              <a:rPr lang="en-CA" sz="2400" dirty="0" smtClean="0"/>
              <a:t>Reforestation</a:t>
            </a:r>
            <a:r>
              <a:rPr lang="en-CA" sz="2400" dirty="0"/>
              <a:t>, Forest management or avoided conversion projects</a:t>
            </a:r>
          </a:p>
          <a:p>
            <a:pPr lvl="1"/>
            <a:r>
              <a:rPr lang="en-CA" sz="2400" dirty="0" smtClean="0"/>
              <a:t>Urban </a:t>
            </a:r>
            <a:r>
              <a:rPr lang="en-CA" sz="2400" dirty="0"/>
              <a:t>forest, tree planting in municipalities</a:t>
            </a:r>
          </a:p>
          <a:p>
            <a:pPr lvl="1"/>
            <a:r>
              <a:rPr lang="en-CA" sz="2400" dirty="0" smtClean="0"/>
              <a:t>Manure </a:t>
            </a:r>
            <a:r>
              <a:rPr lang="en-CA" sz="2400" dirty="0"/>
              <a:t>Management Projects</a:t>
            </a:r>
          </a:p>
          <a:p>
            <a:pPr lvl="1"/>
            <a:r>
              <a:rPr lang="en-CA" sz="2400" dirty="0" smtClean="0"/>
              <a:t>Ozone </a:t>
            </a:r>
            <a:r>
              <a:rPr lang="en-CA" sz="2400" dirty="0"/>
              <a:t>depleting substances – capture and destruction of foam blowing substances, and refrigeration agents</a:t>
            </a:r>
          </a:p>
          <a:p>
            <a:pPr lvl="1"/>
            <a:r>
              <a:rPr lang="en-CA" sz="2400" dirty="0" smtClean="0"/>
              <a:t>Mine </a:t>
            </a:r>
            <a:r>
              <a:rPr lang="en-CA" sz="2400" dirty="0"/>
              <a:t>Methane Capture</a:t>
            </a:r>
          </a:p>
          <a:p>
            <a:pPr marL="0" indent="0">
              <a:buNone/>
            </a:pPr>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39</a:t>
            </a:fld>
            <a:endParaRPr lang="en-US" dirty="0"/>
          </a:p>
        </p:txBody>
      </p:sp>
    </p:spTree>
    <p:extLst>
      <p:ext uri="{BB962C8B-B14F-4D97-AF65-F5344CB8AC3E}">
        <p14:creationId xmlns:p14="http://schemas.microsoft.com/office/powerpoint/2010/main" val="373048594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do We care About GHGs?</a:t>
            </a:r>
            <a:endParaRPr lang="en-CA" dirty="0"/>
          </a:p>
        </p:txBody>
      </p:sp>
      <p:sp>
        <p:nvSpPr>
          <p:cNvPr id="3" name="Content Placeholder 2"/>
          <p:cNvSpPr>
            <a:spLocks noGrp="1"/>
          </p:cNvSpPr>
          <p:nvPr>
            <p:ph idx="1"/>
          </p:nvPr>
        </p:nvSpPr>
        <p:spPr/>
        <p:txBody>
          <a:bodyPr/>
          <a:lstStyle/>
          <a:p>
            <a:r>
              <a:rPr lang="en-CA" dirty="0" smtClean="0"/>
              <a:t>Aside from the climate science, Canada has committed to GHG reduction (Paris 2015) with the United Nations</a:t>
            </a:r>
          </a:p>
          <a:p>
            <a:r>
              <a:rPr lang="en-CA" dirty="0" smtClean="0"/>
              <a:t>Obviously federal commitments will trickle down to the province</a:t>
            </a:r>
          </a:p>
          <a:p>
            <a:endParaRPr lang="en-CA" dirty="0"/>
          </a:p>
        </p:txBody>
      </p:sp>
      <p:sp>
        <p:nvSpPr>
          <p:cNvPr id="4" name="Footer Placeholder 3"/>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4</a:t>
            </a:fld>
            <a:endParaRPr lang="en-US" dirty="0"/>
          </a:p>
        </p:txBody>
      </p:sp>
    </p:spTree>
    <p:extLst>
      <p:ext uri="{BB962C8B-B14F-4D97-AF65-F5344CB8AC3E}">
        <p14:creationId xmlns:p14="http://schemas.microsoft.com/office/powerpoint/2010/main" val="26210216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t>Specific </a:t>
            </a:r>
            <a:r>
              <a:rPr lang="en-CA" sz="3200" dirty="0" err="1"/>
              <a:t>GHG</a:t>
            </a:r>
            <a:r>
              <a:rPr lang="en-CA" sz="3200" dirty="0"/>
              <a:t> Management and Carbon Offset Projects</a:t>
            </a:r>
          </a:p>
        </p:txBody>
      </p:sp>
      <p:sp>
        <p:nvSpPr>
          <p:cNvPr id="3" name="Content Placeholder 2"/>
          <p:cNvSpPr>
            <a:spLocks noGrp="1"/>
          </p:cNvSpPr>
          <p:nvPr>
            <p:ph idx="1"/>
          </p:nvPr>
        </p:nvSpPr>
        <p:spPr>
          <a:xfrm>
            <a:off x="1403398" y="1873523"/>
            <a:ext cx="7488832" cy="4392000"/>
          </a:xfrm>
        </p:spPr>
        <p:txBody>
          <a:bodyPr/>
          <a:lstStyle/>
          <a:p>
            <a:r>
              <a:rPr lang="en-CA" b="1" dirty="0" smtClean="0"/>
              <a:t>In Quebec:</a:t>
            </a:r>
          </a:p>
          <a:p>
            <a:pPr lvl="1"/>
            <a:r>
              <a:rPr lang="en-CA" sz="2400" dirty="0"/>
              <a:t>Manure Methane </a:t>
            </a:r>
            <a:r>
              <a:rPr lang="en-CA" sz="2400" dirty="0" smtClean="0"/>
              <a:t>management</a:t>
            </a:r>
            <a:endParaRPr lang="en-CA" sz="2400" dirty="0"/>
          </a:p>
          <a:p>
            <a:pPr lvl="1"/>
            <a:r>
              <a:rPr lang="en-CA" sz="2400" dirty="0"/>
              <a:t>Landfill Methane destruction</a:t>
            </a:r>
          </a:p>
          <a:p>
            <a:pPr lvl="1"/>
            <a:r>
              <a:rPr lang="en-CA" sz="2400" dirty="0"/>
              <a:t>Ozone depleting substances (insulating foam and refrigerants from appliances)</a:t>
            </a:r>
          </a:p>
          <a:p>
            <a:pPr lvl="1"/>
            <a:r>
              <a:rPr lang="en-CA" sz="2400" dirty="0"/>
              <a:t>Active coal </a:t>
            </a:r>
            <a:r>
              <a:rPr lang="en-CA" sz="2400" dirty="0" smtClean="0"/>
              <a:t>mines; destruction of </a:t>
            </a:r>
            <a:r>
              <a:rPr lang="en-CA" sz="2400" dirty="0"/>
              <a:t>methane from drainage system</a:t>
            </a:r>
          </a:p>
          <a:p>
            <a:pPr lvl="1"/>
            <a:r>
              <a:rPr lang="en-CA" sz="2400" dirty="0"/>
              <a:t>Destruction of methane from </a:t>
            </a:r>
            <a:r>
              <a:rPr lang="en-CA" sz="2400" dirty="0" smtClean="0"/>
              <a:t>ventilation air</a:t>
            </a:r>
            <a:endParaRPr lang="en-CA" sz="2400" dirty="0"/>
          </a:p>
          <a:p>
            <a:endParaRPr lang="en-CA" b="1" dirty="0"/>
          </a:p>
          <a:p>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40</a:t>
            </a:fld>
            <a:endParaRPr lang="en-US" dirty="0"/>
          </a:p>
        </p:txBody>
      </p:sp>
    </p:spTree>
    <p:extLst>
      <p:ext uri="{BB962C8B-B14F-4D97-AF65-F5344CB8AC3E}">
        <p14:creationId xmlns:p14="http://schemas.microsoft.com/office/powerpoint/2010/main" val="97667844"/>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400" dirty="0" smtClean="0"/>
              <a:t>Penalties for Non-Compliance</a:t>
            </a:r>
            <a:endParaRPr lang="en-CA" sz="3400" dirty="0"/>
          </a:p>
        </p:txBody>
      </p:sp>
      <p:sp>
        <p:nvSpPr>
          <p:cNvPr id="3" name="Content Placeholder 2"/>
          <p:cNvSpPr>
            <a:spLocks noGrp="1"/>
          </p:cNvSpPr>
          <p:nvPr>
            <p:ph idx="1"/>
          </p:nvPr>
        </p:nvSpPr>
        <p:spPr>
          <a:xfrm>
            <a:off x="1259506" y="1417638"/>
            <a:ext cx="7488832" cy="4392000"/>
          </a:xfrm>
        </p:spPr>
        <p:txBody>
          <a:bodyPr/>
          <a:lstStyle/>
          <a:p>
            <a:r>
              <a:rPr lang="en-CA" sz="2800" dirty="0" smtClean="0"/>
              <a:t>What if an emitter does not comply?</a:t>
            </a:r>
          </a:p>
          <a:p>
            <a:pPr lvl="1"/>
            <a:r>
              <a:rPr lang="en-CA" sz="2600" dirty="0" smtClean="0"/>
              <a:t>Offence </a:t>
            </a:r>
            <a:r>
              <a:rPr lang="en-CA" sz="2600" dirty="0"/>
              <a:t>under Ontario’s </a:t>
            </a:r>
            <a:r>
              <a:rPr lang="en-CA" sz="2600" dirty="0" smtClean="0"/>
              <a:t>EPA</a:t>
            </a:r>
          </a:p>
          <a:p>
            <a:pPr lvl="1"/>
            <a:r>
              <a:rPr lang="en-CA" sz="2600" dirty="0" smtClean="0"/>
              <a:t>Penalties </a:t>
            </a:r>
            <a:r>
              <a:rPr lang="en-CA" sz="2600" dirty="0"/>
              <a:t>(first </a:t>
            </a:r>
            <a:r>
              <a:rPr lang="en-CA" sz="2600" dirty="0" smtClean="0"/>
              <a:t>offence)</a:t>
            </a:r>
          </a:p>
          <a:p>
            <a:pPr lvl="2"/>
            <a:r>
              <a:rPr lang="en-CA" dirty="0"/>
              <a:t>I</a:t>
            </a:r>
            <a:r>
              <a:rPr lang="en-CA" dirty="0" smtClean="0"/>
              <a:t>ndividuals</a:t>
            </a:r>
            <a:r>
              <a:rPr lang="en-CA" dirty="0"/>
              <a:t>: fine up to $</a:t>
            </a:r>
            <a:r>
              <a:rPr lang="en-CA" dirty="0" smtClean="0"/>
              <a:t>50,000</a:t>
            </a:r>
          </a:p>
          <a:p>
            <a:pPr lvl="2"/>
            <a:r>
              <a:rPr lang="en-CA" dirty="0" smtClean="0"/>
              <a:t>Corporations</a:t>
            </a:r>
            <a:r>
              <a:rPr lang="en-CA" dirty="0"/>
              <a:t>: fine up to $250,000</a:t>
            </a:r>
          </a:p>
          <a:p>
            <a:r>
              <a:rPr lang="en-CA" sz="2800" dirty="0" smtClean="0"/>
              <a:t>Penalties </a:t>
            </a:r>
            <a:r>
              <a:rPr lang="en-CA" sz="2800" dirty="0"/>
              <a:t>increase with subsequent offences and may include greater fines and/or imprisonment</a:t>
            </a:r>
          </a:p>
          <a:p>
            <a:r>
              <a:rPr lang="en-CA" sz="2800" dirty="0" smtClean="0"/>
              <a:t>Directors </a:t>
            </a:r>
            <a:r>
              <a:rPr lang="en-CA" sz="2800" dirty="0"/>
              <a:t>&amp; Officer’s liability</a:t>
            </a:r>
          </a:p>
        </p:txBody>
      </p:sp>
      <p:sp>
        <p:nvSpPr>
          <p:cNvPr id="4" name="Footer Placeholder 3"/>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41</a:t>
            </a:fld>
            <a:endParaRPr lang="en-US" dirty="0"/>
          </a:p>
        </p:txBody>
      </p:sp>
      <p:sp>
        <p:nvSpPr>
          <p:cNvPr id="6" name="TextBox 5"/>
          <p:cNvSpPr txBox="1"/>
          <p:nvPr/>
        </p:nvSpPr>
        <p:spPr bwMode="auto">
          <a:xfrm>
            <a:off x="5421188" y="5908630"/>
            <a:ext cx="3722812" cy="18466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CA" sz="1200" dirty="0" smtClean="0">
                <a:latin typeface="Century Gothic" pitchFamily="34" charset="0"/>
              </a:rPr>
              <a:t>Source: </a:t>
            </a:r>
            <a:r>
              <a:rPr lang="en-CA" sz="1200" dirty="0" err="1" smtClean="0"/>
              <a:t>Willms</a:t>
            </a:r>
            <a:r>
              <a:rPr lang="en-CA" sz="1200" dirty="0" smtClean="0"/>
              <a:t> </a:t>
            </a:r>
            <a:r>
              <a:rPr lang="en-CA" sz="1200" dirty="0"/>
              <a:t>&amp; Shier Environmental Lawyers LLP </a:t>
            </a:r>
            <a:endParaRPr lang="en-CA" sz="1200" dirty="0" smtClean="0">
              <a:latin typeface="Century Gothic" pitchFamily="34" charset="0"/>
            </a:endParaRPr>
          </a:p>
        </p:txBody>
      </p:sp>
    </p:spTree>
    <p:extLst>
      <p:ext uri="{BB962C8B-B14F-4D97-AF65-F5344CB8AC3E}">
        <p14:creationId xmlns:p14="http://schemas.microsoft.com/office/powerpoint/2010/main" val="3337471268"/>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506" y="65018"/>
            <a:ext cx="7488832" cy="1143000"/>
          </a:xfrm>
        </p:spPr>
        <p:txBody>
          <a:bodyPr/>
          <a:lstStyle/>
          <a:p>
            <a:r>
              <a:rPr lang="en-CA" dirty="0" smtClean="0"/>
              <a:t>A Positive Spin…</a:t>
            </a:r>
            <a:endParaRPr lang="en-CA" dirty="0"/>
          </a:p>
        </p:txBody>
      </p:sp>
      <p:sp>
        <p:nvSpPr>
          <p:cNvPr id="5" name="Content Placeholder 4"/>
          <p:cNvSpPr>
            <a:spLocks noGrp="1"/>
          </p:cNvSpPr>
          <p:nvPr>
            <p:ph idx="1"/>
          </p:nvPr>
        </p:nvSpPr>
        <p:spPr>
          <a:xfrm>
            <a:off x="1431036" y="1196752"/>
            <a:ext cx="7488832" cy="4392000"/>
          </a:xfrm>
        </p:spPr>
        <p:txBody>
          <a:bodyPr/>
          <a:lstStyle/>
          <a:p>
            <a:r>
              <a:rPr lang="en-CA" sz="3600" dirty="0"/>
              <a:t>“The government will reinvest the money raised through cap and trade in a transparent way back into projects that reduce greenhouse gas pollution and help businesses remain </a:t>
            </a:r>
            <a:r>
              <a:rPr lang="en-CA" sz="3600" dirty="0" smtClean="0"/>
              <a:t>competitive” </a:t>
            </a:r>
          </a:p>
        </p:txBody>
      </p:sp>
      <p:sp>
        <p:nvSpPr>
          <p:cNvPr id="2" name="Footer Placeholder 1"/>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3" name="Slide Number Placeholder 2"/>
          <p:cNvSpPr>
            <a:spLocks noGrp="1"/>
          </p:cNvSpPr>
          <p:nvPr>
            <p:ph type="sldNum" sz="quarter" idx="12"/>
          </p:nvPr>
        </p:nvSpPr>
        <p:spPr/>
        <p:txBody>
          <a:bodyPr/>
          <a:lstStyle/>
          <a:p>
            <a:pPr>
              <a:defRPr/>
            </a:pPr>
            <a:fld id="{074C6310-737E-4B8A-865F-9A48A1BBF782}" type="slidenum">
              <a:rPr lang="en-US" smtClean="0"/>
              <a:pPr>
                <a:defRPr/>
              </a:pPr>
              <a:t>42</a:t>
            </a:fld>
            <a:endParaRPr lang="en-US" dirty="0"/>
          </a:p>
        </p:txBody>
      </p:sp>
    </p:spTree>
    <p:extLst>
      <p:ext uri="{BB962C8B-B14F-4D97-AF65-F5344CB8AC3E}">
        <p14:creationId xmlns:p14="http://schemas.microsoft.com/office/powerpoint/2010/main" val="4256282800"/>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this Positive?</a:t>
            </a:r>
            <a:endParaRPr lang="en-CA" dirty="0"/>
          </a:p>
        </p:txBody>
      </p:sp>
      <p:sp>
        <p:nvSpPr>
          <p:cNvPr id="3" name="Content Placeholder 2"/>
          <p:cNvSpPr>
            <a:spLocks noGrp="1"/>
          </p:cNvSpPr>
          <p:nvPr>
            <p:ph idx="1"/>
          </p:nvPr>
        </p:nvSpPr>
        <p:spPr>
          <a:xfrm>
            <a:off x="1403648" y="1600201"/>
            <a:ext cx="7632848" cy="4392000"/>
          </a:xfrm>
        </p:spPr>
        <p:txBody>
          <a:bodyPr/>
          <a:lstStyle/>
          <a:p>
            <a:r>
              <a:rPr lang="en-CA" sz="2900" dirty="0" smtClean="0"/>
              <a:t>If </a:t>
            </a:r>
            <a:r>
              <a:rPr lang="en-CA" sz="2900" dirty="0"/>
              <a:t>those “projects” include things that the government would have spent money on anyway, one could argue that cap and trade is going to create the beginnings of tax-shifting in </a:t>
            </a:r>
            <a:r>
              <a:rPr lang="en-CA" sz="2900" dirty="0" smtClean="0"/>
              <a:t>Ontario.</a:t>
            </a:r>
            <a:endParaRPr lang="en-CA" sz="2900" dirty="0"/>
          </a:p>
          <a:p>
            <a:r>
              <a:rPr lang="en-CA" sz="2900" dirty="0"/>
              <a:t>I</a:t>
            </a:r>
            <a:r>
              <a:rPr lang="en-CA" sz="2900" dirty="0" smtClean="0"/>
              <a:t>f </a:t>
            </a:r>
            <a:r>
              <a:rPr lang="en-CA" sz="2900" dirty="0"/>
              <a:t>the government brings in more revenue from a carbon price, it doesn’t need to raise income or other taxes. </a:t>
            </a:r>
          </a:p>
          <a:p>
            <a:endParaRPr lang="en-CA" dirty="0"/>
          </a:p>
        </p:txBody>
      </p:sp>
      <p:sp>
        <p:nvSpPr>
          <p:cNvPr id="4" name="Footer Placeholder 3"/>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43</a:t>
            </a:fld>
            <a:endParaRPr lang="en-US" dirty="0"/>
          </a:p>
        </p:txBody>
      </p:sp>
    </p:spTree>
    <p:extLst>
      <p:ext uri="{BB962C8B-B14F-4D97-AF65-F5344CB8AC3E}">
        <p14:creationId xmlns:p14="http://schemas.microsoft.com/office/powerpoint/2010/main" val="1837327456"/>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44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001" y="91884"/>
            <a:ext cx="7185455" cy="6073420"/>
          </a:xfrm>
          <a:prstGeom prst="rect">
            <a:avLst/>
          </a:prstGeom>
        </p:spPr>
      </p:pic>
    </p:spTree>
    <p:extLst>
      <p:ext uri="{BB962C8B-B14F-4D97-AF65-F5344CB8AC3E}">
        <p14:creationId xmlns:p14="http://schemas.microsoft.com/office/powerpoint/2010/main" val="99052173"/>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261" y="106964"/>
            <a:ext cx="7488832" cy="1143000"/>
          </a:xfrm>
        </p:spPr>
        <p:txBody>
          <a:bodyPr/>
          <a:lstStyle/>
          <a:p>
            <a:pPr algn="ctr"/>
            <a:r>
              <a:rPr lang="en-CA" dirty="0" smtClean="0"/>
              <a:t>Thank You! Any Questions?	</a:t>
            </a:r>
            <a:endParaRPr lang="en-CA" dirty="0"/>
          </a:p>
        </p:txBody>
      </p:sp>
      <p:sp>
        <p:nvSpPr>
          <p:cNvPr id="6" name="Content Placeholder 5"/>
          <p:cNvSpPr>
            <a:spLocks noGrp="1"/>
          </p:cNvSpPr>
          <p:nvPr>
            <p:ph sz="half" idx="1"/>
          </p:nvPr>
        </p:nvSpPr>
        <p:spPr>
          <a:xfrm>
            <a:off x="1429405" y="1125285"/>
            <a:ext cx="7488448" cy="937845"/>
          </a:xfrm>
        </p:spPr>
        <p:txBody>
          <a:bodyPr/>
          <a:lstStyle/>
          <a:p>
            <a:pPr marL="0" indent="0" algn="ctr">
              <a:buNone/>
            </a:pPr>
            <a:r>
              <a:rPr lang="en-CA" dirty="0" smtClean="0"/>
              <a:t>Sadie Bachynski, </a:t>
            </a:r>
            <a:r>
              <a:rPr lang="en-CA" dirty="0" err="1" smtClean="0"/>
              <a:t>P.Eng</a:t>
            </a:r>
            <a:r>
              <a:rPr lang="en-CA" dirty="0" smtClean="0"/>
              <a:t>. 	</a:t>
            </a:r>
          </a:p>
          <a:p>
            <a:pPr marL="0" indent="0" algn="ctr">
              <a:buNone/>
            </a:pPr>
            <a:r>
              <a:rPr lang="en-CA" dirty="0" smtClean="0">
                <a:hlinkClick r:id="rId2"/>
              </a:rPr>
              <a:t>Sadie.Bachynski@cambium-inc.com</a:t>
            </a:r>
            <a:endParaRPr lang="en-CA" dirty="0" smtClean="0"/>
          </a:p>
          <a:p>
            <a:pPr marL="0" indent="0" algn="ctr">
              <a:buNone/>
            </a:pPr>
            <a:r>
              <a:rPr lang="en-CA" dirty="0" smtClean="0"/>
              <a:t>705-742-7900 ext. 213</a:t>
            </a:r>
            <a:endParaRPr lang="en-CA" dirty="0"/>
          </a:p>
        </p:txBody>
      </p:sp>
      <p:sp>
        <p:nvSpPr>
          <p:cNvPr id="4" name="Footer Placeholder 3"/>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45</a:t>
            </a:fld>
            <a:endParaRPr lang="en-US" dirty="0"/>
          </a:p>
        </p:txBody>
      </p:sp>
      <p:sp>
        <p:nvSpPr>
          <p:cNvPr id="7" name="Content Placeholder 6"/>
          <p:cNvSpPr>
            <a:spLocks noGrp="1"/>
          </p:cNvSpPr>
          <p:nvPr>
            <p:ph sz="half" idx="13"/>
          </p:nvPr>
        </p:nvSpPr>
        <p:spPr>
          <a:xfrm>
            <a:off x="1396261" y="2924944"/>
            <a:ext cx="7488448" cy="1437864"/>
          </a:xfrm>
        </p:spPr>
        <p:txBody>
          <a:bodyPr/>
          <a:lstStyle/>
          <a:p>
            <a:pPr marL="0" indent="0" algn="ctr">
              <a:buNone/>
            </a:pPr>
            <a:r>
              <a:rPr lang="en-CA" dirty="0" smtClean="0"/>
              <a:t>Jim Bailey, </a:t>
            </a:r>
            <a:r>
              <a:rPr lang="en-CA" dirty="0" err="1" smtClean="0"/>
              <a:t>P.Eng</a:t>
            </a:r>
            <a:r>
              <a:rPr lang="en-CA" dirty="0" smtClean="0"/>
              <a:t>.</a:t>
            </a:r>
          </a:p>
          <a:p>
            <a:pPr marL="0" indent="0" algn="ctr">
              <a:buNone/>
            </a:pPr>
            <a:r>
              <a:rPr lang="en-CA" dirty="0" smtClean="0">
                <a:hlinkClick r:id="rId3"/>
              </a:rPr>
              <a:t>Jim.bailey@cambium-inc.com</a:t>
            </a:r>
            <a:endParaRPr lang="en-CA" dirty="0" smtClean="0"/>
          </a:p>
          <a:p>
            <a:pPr marL="0" indent="0" algn="ctr">
              <a:buNone/>
            </a:pPr>
            <a:r>
              <a:rPr lang="en-CA" dirty="0"/>
              <a:t>705-742-7900 ext. </a:t>
            </a:r>
            <a:r>
              <a:rPr lang="en-CA" dirty="0" smtClean="0"/>
              <a:t>201</a:t>
            </a:r>
            <a:endParaRPr lang="en-CA" dirty="0"/>
          </a:p>
          <a:p>
            <a:pPr marL="0" indent="0" algn="ctr">
              <a:buNone/>
            </a:pPr>
            <a:endParaRPr lang="en-CA" dirty="0"/>
          </a:p>
        </p:txBody>
      </p:sp>
      <p:pic>
        <p:nvPicPr>
          <p:cNvPr id="3" name="Picture 2"/>
          <p:cNvPicPr>
            <a:picLocks noChangeAspect="1"/>
          </p:cNvPicPr>
          <p:nvPr/>
        </p:nvPicPr>
        <p:blipFill>
          <a:blip r:embed="rId4"/>
          <a:stretch>
            <a:fillRect/>
          </a:stretch>
        </p:blipFill>
        <p:spPr>
          <a:xfrm>
            <a:off x="3716497" y="4494788"/>
            <a:ext cx="2847975" cy="1600200"/>
          </a:xfrm>
          <a:prstGeom prst="rect">
            <a:avLst/>
          </a:prstGeom>
        </p:spPr>
      </p:pic>
    </p:spTree>
    <p:extLst>
      <p:ext uri="{BB962C8B-B14F-4D97-AF65-F5344CB8AC3E}">
        <p14:creationId xmlns:p14="http://schemas.microsoft.com/office/powerpoint/2010/main" val="265441928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GHG</a:t>
            </a:r>
            <a:r>
              <a:rPr lang="en-CA" dirty="0" smtClean="0"/>
              <a:t> Emission Gases</a:t>
            </a:r>
            <a:endParaRPr lang="en-CA" dirty="0"/>
          </a:p>
        </p:txBody>
      </p:sp>
      <p:sp>
        <p:nvSpPr>
          <p:cNvPr id="3" name="Footer Placeholder 2"/>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4" name="Slide Number Placeholder 3"/>
          <p:cNvSpPr>
            <a:spLocks noGrp="1"/>
          </p:cNvSpPr>
          <p:nvPr>
            <p:ph type="sldNum" sz="quarter" idx="12"/>
          </p:nvPr>
        </p:nvSpPr>
        <p:spPr/>
        <p:txBody>
          <a:bodyPr/>
          <a:lstStyle/>
          <a:p>
            <a:pPr>
              <a:defRPr/>
            </a:pPr>
            <a:fld id="{DA0B2FA8-EEB6-4924-96EE-C1BCEDB434BD}" type="slidenum">
              <a:rPr lang="en-US" smtClean="0"/>
              <a:pPr>
                <a:defRPr/>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628800"/>
            <a:ext cx="4224883" cy="4259093"/>
          </a:xfrm>
          <a:prstGeom prst="rect">
            <a:avLst/>
          </a:prstGeom>
        </p:spPr>
      </p:pic>
      <p:sp>
        <p:nvSpPr>
          <p:cNvPr id="6" name="TextBox 5"/>
          <p:cNvSpPr txBox="1"/>
          <p:nvPr/>
        </p:nvSpPr>
        <p:spPr bwMode="auto">
          <a:xfrm>
            <a:off x="7308304" y="6165304"/>
            <a:ext cx="1125116" cy="184666"/>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CA" sz="1200" dirty="0"/>
              <a:t>Source: US EPA</a:t>
            </a:r>
            <a:endParaRPr lang="en-CA" sz="1200" dirty="0" smtClean="0">
              <a:latin typeface="Century Gothic" pitchFamily="34" charset="0"/>
            </a:endParaRPr>
          </a:p>
        </p:txBody>
      </p:sp>
    </p:spTree>
    <p:extLst>
      <p:ext uri="{BB962C8B-B14F-4D97-AF65-F5344CB8AC3E}">
        <p14:creationId xmlns:p14="http://schemas.microsoft.com/office/powerpoint/2010/main" val="70574565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Carbon dioxide equivalency </a:t>
            </a:r>
          </a:p>
        </p:txBody>
      </p:sp>
      <p:sp>
        <p:nvSpPr>
          <p:cNvPr id="6" name="Content Placeholder 5"/>
          <p:cNvSpPr>
            <a:spLocks noGrp="1"/>
          </p:cNvSpPr>
          <p:nvPr>
            <p:ph idx="1"/>
          </p:nvPr>
        </p:nvSpPr>
        <p:spPr>
          <a:xfrm>
            <a:off x="4710403" y="1417638"/>
            <a:ext cx="4410610" cy="3924634"/>
          </a:xfrm>
        </p:spPr>
        <p:txBody>
          <a:bodyPr/>
          <a:lstStyle/>
          <a:p>
            <a:r>
              <a:rPr lang="en-CA" sz="2600" dirty="0" smtClean="0"/>
              <a:t>A quantity </a:t>
            </a:r>
            <a:r>
              <a:rPr lang="en-CA" sz="2600" dirty="0"/>
              <a:t>that describes, for a given mixture and amount of greenhouse gas, the amount of CO2 that would have the same global warming potential (</a:t>
            </a:r>
            <a:r>
              <a:rPr lang="en-CA" sz="2600" dirty="0" err="1"/>
              <a:t>GWP</a:t>
            </a:r>
            <a:r>
              <a:rPr lang="en-CA" sz="2600" dirty="0"/>
              <a:t>), when measured over a specified timescale (generally, 100 years).</a:t>
            </a:r>
          </a:p>
        </p:txBody>
      </p:sp>
      <p:sp>
        <p:nvSpPr>
          <p:cNvPr id="3" name="Footer Placeholder 2"/>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4" name="Slide Number Placeholder 3"/>
          <p:cNvSpPr>
            <a:spLocks noGrp="1"/>
          </p:cNvSpPr>
          <p:nvPr>
            <p:ph type="sldNum" sz="quarter" idx="12"/>
          </p:nvPr>
        </p:nvSpPr>
        <p:spPr/>
        <p:txBody>
          <a:bodyPr/>
          <a:lstStyle/>
          <a:p>
            <a:pPr>
              <a:defRPr/>
            </a:pPr>
            <a:fld id="{DA0B2FA8-EEB6-4924-96EE-C1BCEDB434BD}" type="slidenum">
              <a:rPr lang="en-US" smtClean="0"/>
              <a:pPr>
                <a:defRPr/>
              </a:pPr>
              <a:t>6</a:t>
            </a:fld>
            <a:endParaRPr lang="en-US" dirty="0"/>
          </a:p>
        </p:txBody>
      </p:sp>
      <p:sp>
        <p:nvSpPr>
          <p:cNvPr id="7" name="TextBox 6"/>
          <p:cNvSpPr txBox="1"/>
          <p:nvPr/>
        </p:nvSpPr>
        <p:spPr bwMode="auto">
          <a:xfrm>
            <a:off x="7528074" y="6192917"/>
            <a:ext cx="1364156" cy="184666"/>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algn="l"/>
            <a:r>
              <a:rPr lang="en-CA" sz="1200" dirty="0" smtClean="0">
                <a:latin typeface="Century Gothic" pitchFamily="34" charset="0"/>
              </a:rPr>
              <a:t>Source: Wikipedia</a:t>
            </a:r>
          </a:p>
        </p:txBody>
      </p:sp>
      <p:pic>
        <p:nvPicPr>
          <p:cNvPr id="8" name="Picture 7"/>
          <p:cNvPicPr>
            <a:picLocks noChangeAspect="1"/>
          </p:cNvPicPr>
          <p:nvPr/>
        </p:nvPicPr>
        <p:blipFill>
          <a:blip r:embed="rId3"/>
          <a:stretch>
            <a:fillRect/>
          </a:stretch>
        </p:blipFill>
        <p:spPr>
          <a:xfrm>
            <a:off x="1387450" y="2365837"/>
            <a:ext cx="3086700" cy="2303215"/>
          </a:xfrm>
          <a:prstGeom prst="rect">
            <a:avLst/>
          </a:prstGeom>
        </p:spPr>
      </p:pic>
    </p:spTree>
    <p:extLst>
      <p:ext uri="{BB962C8B-B14F-4D97-AF65-F5344CB8AC3E}">
        <p14:creationId xmlns:p14="http://schemas.microsoft.com/office/powerpoint/2010/main" val="120922052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2849" y="203648"/>
            <a:ext cx="7488832" cy="1143000"/>
          </a:xfrm>
        </p:spPr>
        <p:txBody>
          <a:bodyPr/>
          <a:lstStyle/>
          <a:p>
            <a:r>
              <a:rPr lang="en-CA" dirty="0"/>
              <a:t>Carbon dioxide equivalency </a:t>
            </a:r>
          </a:p>
        </p:txBody>
      </p:sp>
      <p:sp>
        <p:nvSpPr>
          <p:cNvPr id="6" name="Content Placeholder 5"/>
          <p:cNvSpPr>
            <a:spLocks noGrp="1"/>
          </p:cNvSpPr>
          <p:nvPr>
            <p:ph idx="1"/>
          </p:nvPr>
        </p:nvSpPr>
        <p:spPr>
          <a:xfrm>
            <a:off x="1393063" y="1196752"/>
            <a:ext cx="7560840" cy="4574561"/>
          </a:xfrm>
        </p:spPr>
        <p:txBody>
          <a:bodyPr/>
          <a:lstStyle/>
          <a:p>
            <a:r>
              <a:rPr lang="en-CA" sz="2800" dirty="0" smtClean="0"/>
              <a:t>What this means is that some chemicals have more of an effect on the atmosphere than carbon dioxide.</a:t>
            </a:r>
            <a:endParaRPr lang="en-CA" sz="2800" dirty="0"/>
          </a:p>
          <a:p>
            <a:r>
              <a:rPr lang="en-CA" sz="2800" dirty="0" smtClean="0"/>
              <a:t>Examples: </a:t>
            </a:r>
          </a:p>
          <a:p>
            <a:pPr lvl="1"/>
            <a:r>
              <a:rPr lang="en-CA" sz="2400" dirty="0"/>
              <a:t>M</a:t>
            </a:r>
            <a:r>
              <a:rPr lang="en-CA" sz="2400" dirty="0" smtClean="0"/>
              <a:t>ethane is considered to have 21 times the warming potential that carbon dioxide has; therefore, 1 tonne of methane would be considered 21 tonnes of carbon dioxide.</a:t>
            </a:r>
          </a:p>
          <a:p>
            <a:pPr lvl="1"/>
            <a:r>
              <a:rPr lang="en-CA" sz="2400" dirty="0" smtClean="0"/>
              <a:t>1 single tonne of sulfur hexafluoride would be equivalent to 23,900 tonnes of carbon dioxide</a:t>
            </a:r>
          </a:p>
        </p:txBody>
      </p:sp>
      <p:sp>
        <p:nvSpPr>
          <p:cNvPr id="3" name="Footer Placeholder 2"/>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4" name="Slide Number Placeholder 3"/>
          <p:cNvSpPr>
            <a:spLocks noGrp="1"/>
          </p:cNvSpPr>
          <p:nvPr>
            <p:ph type="sldNum" sz="quarter" idx="12"/>
          </p:nvPr>
        </p:nvSpPr>
        <p:spPr/>
        <p:txBody>
          <a:bodyPr/>
          <a:lstStyle/>
          <a:p>
            <a:pPr>
              <a:defRPr/>
            </a:pPr>
            <a:fld id="{DA0B2FA8-EEB6-4924-96EE-C1BCEDB434BD}" type="slidenum">
              <a:rPr lang="en-US" smtClean="0"/>
              <a:pPr>
                <a:defRPr/>
              </a:pPr>
              <a:t>7</a:t>
            </a:fld>
            <a:endParaRPr lang="en-US" dirty="0"/>
          </a:p>
        </p:txBody>
      </p:sp>
      <p:sp>
        <p:nvSpPr>
          <p:cNvPr id="7" name="TextBox 6"/>
          <p:cNvSpPr txBox="1"/>
          <p:nvPr/>
        </p:nvSpPr>
        <p:spPr bwMode="auto">
          <a:xfrm>
            <a:off x="7528074" y="6192917"/>
            <a:ext cx="1364156" cy="184666"/>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algn="l"/>
            <a:r>
              <a:rPr lang="en-CA" sz="1200" dirty="0" smtClean="0">
                <a:latin typeface="Century Gothic" pitchFamily="34" charset="0"/>
              </a:rPr>
              <a:t>Source: Wikipedia</a:t>
            </a:r>
          </a:p>
        </p:txBody>
      </p:sp>
    </p:spTree>
    <p:extLst>
      <p:ext uri="{BB962C8B-B14F-4D97-AF65-F5344CB8AC3E}">
        <p14:creationId xmlns:p14="http://schemas.microsoft.com/office/powerpoint/2010/main" val="186281460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Keeling Curve</a:t>
            </a:r>
            <a:endParaRPr lang="en-CA" dirty="0"/>
          </a:p>
        </p:txBody>
      </p:sp>
      <p:sp>
        <p:nvSpPr>
          <p:cNvPr id="4" name="Footer Placeholder 3"/>
          <p:cNvSpPr>
            <a:spLocks noGrp="1"/>
          </p:cNvSpPr>
          <p:nvPr>
            <p:ph type="ftr" sz="quarter" idx="11"/>
          </p:nvPr>
        </p:nvSpPr>
        <p:spPr/>
        <p:txBody>
          <a:bodyPr/>
          <a:lstStyle/>
          <a:p>
            <a:pPr>
              <a:defRPr/>
            </a:pPr>
            <a:r>
              <a:rPr lang="en-CA" smtClean="0"/>
              <a:t>Cap and Trade; What Does it Mean for Your Organization?</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372" y="1293938"/>
            <a:ext cx="7847384" cy="4708430"/>
          </a:xfrm>
          <a:prstGeom prst="rect">
            <a:avLst/>
          </a:prstGeom>
        </p:spPr>
      </p:pic>
    </p:spTree>
    <p:extLst>
      <p:ext uri="{BB962C8B-B14F-4D97-AF65-F5344CB8AC3E}">
        <p14:creationId xmlns:p14="http://schemas.microsoft.com/office/powerpoint/2010/main" val="400953705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999" y="0"/>
            <a:ext cx="7488832" cy="1143000"/>
          </a:xfrm>
        </p:spPr>
        <p:txBody>
          <a:bodyPr/>
          <a:lstStyle/>
          <a:p>
            <a:r>
              <a:rPr lang="en-CA" dirty="0" smtClean="0"/>
              <a:t>Carbon Tax Definition</a:t>
            </a:r>
            <a:endParaRPr lang="en-CA" dirty="0"/>
          </a:p>
        </p:txBody>
      </p:sp>
      <p:sp>
        <p:nvSpPr>
          <p:cNvPr id="5" name="Content Placeholder 4"/>
          <p:cNvSpPr>
            <a:spLocks noGrp="1"/>
          </p:cNvSpPr>
          <p:nvPr>
            <p:ph idx="1"/>
          </p:nvPr>
        </p:nvSpPr>
        <p:spPr>
          <a:xfrm>
            <a:off x="1368651" y="1138646"/>
            <a:ext cx="7200799" cy="4723441"/>
          </a:xfrm>
        </p:spPr>
        <p:txBody>
          <a:bodyPr/>
          <a:lstStyle/>
          <a:p>
            <a:r>
              <a:rPr lang="en-CA" sz="3000" dirty="0"/>
              <a:t>A carbon tax is usually defined as a tax based on </a:t>
            </a:r>
            <a:r>
              <a:rPr lang="en-CA" sz="3000" dirty="0" smtClean="0"/>
              <a:t>greenhouse </a:t>
            </a:r>
            <a:r>
              <a:rPr lang="en-CA" sz="3000" dirty="0"/>
              <a:t>gas emissions (</a:t>
            </a:r>
            <a:r>
              <a:rPr lang="en-CA" sz="3000" dirty="0" err="1"/>
              <a:t>GHG</a:t>
            </a:r>
            <a:r>
              <a:rPr lang="en-CA" sz="3000" dirty="0"/>
              <a:t>) generated from </a:t>
            </a:r>
            <a:r>
              <a:rPr lang="en-CA" sz="3000" dirty="0" smtClean="0"/>
              <a:t>burning fuels</a:t>
            </a:r>
          </a:p>
          <a:p>
            <a:pPr lvl="1"/>
            <a:r>
              <a:rPr lang="en-CA" sz="2600" dirty="0" smtClean="0"/>
              <a:t>It </a:t>
            </a:r>
            <a:r>
              <a:rPr lang="en-CA" sz="2600" dirty="0"/>
              <a:t>puts a price on each tonne of </a:t>
            </a:r>
            <a:r>
              <a:rPr lang="en-CA" sz="2600" dirty="0" err="1"/>
              <a:t>GHG</a:t>
            </a:r>
            <a:r>
              <a:rPr lang="en-CA" sz="2600" dirty="0"/>
              <a:t> </a:t>
            </a:r>
            <a:r>
              <a:rPr lang="en-CA" sz="2600" dirty="0" smtClean="0"/>
              <a:t>emitted</a:t>
            </a:r>
          </a:p>
          <a:p>
            <a:pPr lvl="1"/>
            <a:r>
              <a:rPr lang="en-CA" sz="2600" dirty="0" smtClean="0"/>
              <a:t>Over time should produce </a:t>
            </a:r>
            <a:r>
              <a:rPr lang="en-CA" sz="2600" dirty="0"/>
              <a:t>a </a:t>
            </a:r>
            <a:r>
              <a:rPr lang="en-CA" sz="2600" dirty="0" smtClean="0"/>
              <a:t>market </a:t>
            </a:r>
            <a:r>
              <a:rPr lang="en-CA" sz="2600" dirty="0"/>
              <a:t>response </a:t>
            </a:r>
            <a:r>
              <a:rPr lang="en-CA" sz="2600" dirty="0" smtClean="0"/>
              <a:t>resulting </a:t>
            </a:r>
            <a:r>
              <a:rPr lang="en-CA" sz="2600" dirty="0"/>
              <a:t>in reduced </a:t>
            </a:r>
            <a:r>
              <a:rPr lang="en-CA" sz="2600" dirty="0" smtClean="0"/>
              <a:t>emissions</a:t>
            </a:r>
            <a:endParaRPr lang="en-CA" dirty="0"/>
          </a:p>
          <a:p>
            <a:pPr lvl="1"/>
            <a:endParaRPr lang="en-CA" dirty="0" smtClean="0"/>
          </a:p>
        </p:txBody>
      </p:sp>
      <p:sp>
        <p:nvSpPr>
          <p:cNvPr id="3" name="Footer Placeholder 2"/>
          <p:cNvSpPr>
            <a:spLocks noGrp="1"/>
          </p:cNvSpPr>
          <p:nvPr>
            <p:ph type="ftr" sz="quarter" idx="11"/>
          </p:nvPr>
        </p:nvSpPr>
        <p:spPr/>
        <p:txBody>
          <a:bodyPr/>
          <a:lstStyle/>
          <a:p>
            <a:pPr>
              <a:defRPr/>
            </a:pPr>
            <a:r>
              <a:rPr lang="en-CA" dirty="0" smtClean="0"/>
              <a:t>Cap and Trade; What Does it Mean for Your Organization?</a:t>
            </a:r>
            <a:endParaRPr lang="en-US" dirty="0"/>
          </a:p>
        </p:txBody>
      </p:sp>
      <p:sp>
        <p:nvSpPr>
          <p:cNvPr id="4" name="Slide Number Placeholder 3"/>
          <p:cNvSpPr>
            <a:spLocks noGrp="1"/>
          </p:cNvSpPr>
          <p:nvPr>
            <p:ph type="sldNum" sz="quarter" idx="12"/>
          </p:nvPr>
        </p:nvSpPr>
        <p:spPr/>
        <p:txBody>
          <a:bodyPr/>
          <a:lstStyle/>
          <a:p>
            <a:pPr>
              <a:defRPr/>
            </a:pPr>
            <a:fld id="{DA0B2FA8-EEB6-4924-96EE-C1BCEDB434BD}" type="slidenum">
              <a:rPr lang="en-US" smtClean="0"/>
              <a:pPr>
                <a:defRPr/>
              </a:pPr>
              <a:t>9</a:t>
            </a:fld>
            <a:endParaRPr lang="en-US" dirty="0"/>
          </a:p>
        </p:txBody>
      </p:sp>
      <p:pic>
        <p:nvPicPr>
          <p:cNvPr id="6" name="Picture 5"/>
          <p:cNvPicPr>
            <a:picLocks noChangeAspect="1"/>
          </p:cNvPicPr>
          <p:nvPr/>
        </p:nvPicPr>
        <p:blipFill>
          <a:blip r:embed="rId3"/>
          <a:stretch>
            <a:fillRect/>
          </a:stretch>
        </p:blipFill>
        <p:spPr>
          <a:xfrm>
            <a:off x="6659983" y="4942927"/>
            <a:ext cx="2016473" cy="1510409"/>
          </a:xfrm>
          <a:prstGeom prst="rect">
            <a:avLst/>
          </a:prstGeom>
        </p:spPr>
      </p:pic>
    </p:spTree>
    <p:extLst>
      <p:ext uri="{BB962C8B-B14F-4D97-AF65-F5344CB8AC3E}">
        <p14:creationId xmlns:p14="http://schemas.microsoft.com/office/powerpoint/2010/main" val="111636295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ambium Presentation 2013">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algn="l">
          <a:defRPr sz="1200" dirty="0" smtClean="0">
            <a:latin typeface="Century Gothic" pitchFamily="34" charset="0"/>
          </a:defRPr>
        </a:defPPr>
      </a:lstStyle>
    </a:txDef>
  </a:objectDefaults>
  <a:extraClrSchemeLst>
    <a:extraClrScheme>
      <a:clrScheme name="Cambiu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mbiu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mbiu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mbiu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mbiu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mbiu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mbium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mbiu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mbiu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mbiu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mbiu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mbiu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Cambium Presentation 2014</Template>
  <TotalTime>2628</TotalTime>
  <Words>3372</Words>
  <Application>Microsoft Office PowerPoint</Application>
  <PresentationFormat>On-screen Show (4:3)</PresentationFormat>
  <Paragraphs>372</Paragraphs>
  <Slides>45</Slides>
  <Notes>25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Cambium Presentation 2013</vt:lpstr>
      <vt:lpstr>Cap and Trade; What Does it Mean For Your Organization?</vt:lpstr>
      <vt:lpstr>Presentation Overview</vt:lpstr>
      <vt:lpstr>Greenhouse Gas  (GHG) Definition</vt:lpstr>
      <vt:lpstr>Why do We care About GHGs?</vt:lpstr>
      <vt:lpstr>GHG Emission Gases</vt:lpstr>
      <vt:lpstr>Carbon dioxide equivalency </vt:lpstr>
      <vt:lpstr>Carbon dioxide equivalency </vt:lpstr>
      <vt:lpstr>Keeling Curve</vt:lpstr>
      <vt:lpstr>Carbon Tax Definition</vt:lpstr>
      <vt:lpstr>Cap and Trade Definition</vt:lpstr>
      <vt:lpstr> Cap and Trade Basics</vt:lpstr>
      <vt:lpstr>Cap and Trade Basics Cont’d</vt:lpstr>
      <vt:lpstr>PowerPoint Presentation</vt:lpstr>
      <vt:lpstr>PowerPoint Presentation</vt:lpstr>
      <vt:lpstr>What is the Difference?</vt:lpstr>
      <vt:lpstr>Ontario Emissions History</vt:lpstr>
      <vt:lpstr>Regulations Targeting Emitters in Ontario Include:</vt:lpstr>
      <vt:lpstr>Additional Emissions Reporting Regulations</vt:lpstr>
      <vt:lpstr>Ontario’s Next Target </vt:lpstr>
      <vt:lpstr>Ontario's Next Target Cont.</vt:lpstr>
      <vt:lpstr>Ontario's Next Target Cont.</vt:lpstr>
      <vt:lpstr>the Cap is Now Set to be Reduced</vt:lpstr>
      <vt:lpstr>PowerPoint Presentation</vt:lpstr>
      <vt:lpstr>Distribution of Allowances</vt:lpstr>
      <vt:lpstr>Roles of Key Players</vt:lpstr>
      <vt:lpstr>What does the new Cap and Trade system mean for small and medium size manufacturers?</vt:lpstr>
      <vt:lpstr>When does a facility “need” to Participate? </vt:lpstr>
      <vt:lpstr>Table 2 activities</vt:lpstr>
      <vt:lpstr>Emissions of Concern</vt:lpstr>
      <vt:lpstr>Further Participation Requirements:</vt:lpstr>
      <vt:lpstr>Direct Impact on SME’s</vt:lpstr>
      <vt:lpstr>Expected Impact to Energy Related Costs</vt:lpstr>
      <vt:lpstr>Managing Your Exposure</vt:lpstr>
      <vt:lpstr>Managing Exposure Cont’d</vt:lpstr>
      <vt:lpstr>How to Manage Greenhouse Gas </vt:lpstr>
      <vt:lpstr>Opportunity to Sell Offset Credits</vt:lpstr>
      <vt:lpstr>Offset Credit Projects</vt:lpstr>
      <vt:lpstr>Offset Credit Projects</vt:lpstr>
      <vt:lpstr>Specific GHG Management and Carbon Offset Projects</vt:lpstr>
      <vt:lpstr>Specific GHG Management and Carbon Offset Projects</vt:lpstr>
      <vt:lpstr>Penalties for Non-Compliance</vt:lpstr>
      <vt:lpstr>A Positive Spin…</vt:lpstr>
      <vt:lpstr>Why is this Positive?</vt:lpstr>
      <vt:lpstr>PowerPoint Presentation</vt:lpstr>
      <vt:lpstr>Thank You! Any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 and Trade</dc:title>
  <dc:creator>Sadie Bachynski</dc:creator>
  <cp:lastModifiedBy>NMA</cp:lastModifiedBy>
  <cp:revision>68</cp:revision>
  <cp:lastPrinted>2013-10-01T15:18:19Z</cp:lastPrinted>
  <dcterms:created xsi:type="dcterms:W3CDTF">2017-02-04T18:25:34Z</dcterms:created>
  <dcterms:modified xsi:type="dcterms:W3CDTF">2017-02-21T15:54:59Z</dcterms:modified>
</cp:coreProperties>
</file>